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33_C11612E5.xml" ContentType="application/vnd.ms-powerpoint.comments+xml"/>
  <Override PartName="/ppt/notesSlides/notesSlide4.xml" ContentType="application/vnd.openxmlformats-officedocument.presentationml.notesSlide+xml"/>
  <Override PartName="/ppt/comments/modernComment_119_32391ED3.xml" ContentType="application/vnd.ms-powerpoint.comments+xml"/>
  <Override PartName="/ppt/notesSlides/notesSlide5.xml" ContentType="application/vnd.openxmlformats-officedocument.presentationml.notesSlide+xml"/>
  <Override PartName="/ppt/comments/modernComment_12A_364F9F7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1_2C4A19D1.xml" ContentType="application/vnd.ms-powerpoint.comments+xml"/>
  <Override PartName="/ppt/notesSlides/notesSlide8.xml" ContentType="application/vnd.openxmlformats-officedocument.presentationml.notesSlide+xml"/>
  <Override PartName="/ppt/comments/modernComment_10C_EFA8EF83.xml" ContentType="application/vnd.ms-powerpoint.comments+xml"/>
  <Override PartName="/ppt/notesSlides/notesSlide9.xml" ContentType="application/vnd.openxmlformats-officedocument.presentationml.notesSlide+xml"/>
  <Override PartName="/ppt/comments/modernComment_105_458BD527.xml" ContentType="application/vnd.ms-powerpoint.comments+xml"/>
  <Override PartName="/ppt/notesSlides/notesSlide10.xml" ContentType="application/vnd.openxmlformats-officedocument.presentationml.notesSlide+xml"/>
  <Override PartName="/ppt/comments/modernComment_106_419CCBB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B_32201FEE.xml" ContentType="application/vnd.ms-powerpoint.comments+xml"/>
  <Override PartName="/ppt/notesSlides/notesSlide18.xml" ContentType="application/vnd.openxmlformats-officedocument.presentationml.notesSlide+xml"/>
  <Override PartName="/ppt/comments/modernComment_110_E669F84.xml" ContentType="application/vnd.ms-powerpoint.comments+xml"/>
  <Override PartName="/ppt/notesSlides/notesSlide19.xml" ContentType="application/vnd.openxmlformats-officedocument.presentationml.notesSlide+xml"/>
  <Override PartName="/ppt/comments/modernComment_11D_42021E75.xml" ContentType="application/vnd.ms-powerpoint.comments+xml"/>
  <Override PartName="/ppt/notesSlides/notesSlide20.xml" ContentType="application/vnd.openxmlformats-officedocument.presentationml.notesSlide+xml"/>
  <Override PartName="/ppt/comments/modernComment_114_9881853F.xml" ContentType="application/vnd.ms-powerpoint.comments+xml"/>
  <Override PartName="/ppt/notesSlides/notesSlide21.xml" ContentType="application/vnd.openxmlformats-officedocument.presentationml.notesSlide+xml"/>
  <Override PartName="/ppt/comments/modernComment_11E_4A7CAE9D.xml" ContentType="application/vnd.ms-powerpoint.comments+xml"/>
  <Override PartName="/ppt/notesSlides/notesSlide22.xml" ContentType="application/vnd.openxmlformats-officedocument.presentationml.notesSlide+xml"/>
  <Override PartName="/ppt/comments/modernComment_11F_11603E07.xml" ContentType="application/vnd.ms-powerpoint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26_6E0579B9.xml" ContentType="application/vnd.ms-powerpoint.comments+xml"/>
  <Override PartName="/ppt/notesSlides/notesSlide33.xml" ContentType="application/vnd.openxmlformats-officedocument.presentationml.notesSlide+xml"/>
  <Override PartName="/ppt/comments/modernComment_102_16A66466.xml" ContentType="application/vnd.ms-powerpoint.comments+xml"/>
  <Override PartName="/ppt/notesSlides/notesSlide34.xml" ContentType="application/vnd.openxmlformats-officedocument.presentationml.notesSlide+xml"/>
  <Override PartName="/ppt/comments/modernComment_127_F922E80C.xml" ContentType="application/vnd.ms-powerpoint.comments+xml"/>
  <Override PartName="/ppt/notesSlides/notesSlide35.xml" ContentType="application/vnd.openxmlformats-officedocument.presentationml.notesSlide+xml"/>
  <Override PartName="/ppt/comments/modernComment_129_80BCFACB.xml" ContentType="application/vnd.ms-powerpoint.comments+xml"/>
  <Override PartName="/ppt/notesSlides/notesSlide36.xml" ContentType="application/vnd.openxmlformats-officedocument.presentationml.notesSlide+xml"/>
  <Override PartName="/ppt/comments/modernComment_10A_E1C858EB.xml" ContentType="application/vnd.ms-powerpoint.comments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310" r:id="rId2"/>
    <p:sldId id="265" r:id="rId3"/>
    <p:sldId id="307" r:id="rId4"/>
    <p:sldId id="281" r:id="rId5"/>
    <p:sldId id="298" r:id="rId6"/>
    <p:sldId id="309" r:id="rId7"/>
    <p:sldId id="257" r:id="rId8"/>
    <p:sldId id="268" r:id="rId9"/>
    <p:sldId id="261" r:id="rId10"/>
    <p:sldId id="262" r:id="rId11"/>
    <p:sldId id="263" r:id="rId12"/>
    <p:sldId id="300" r:id="rId13"/>
    <p:sldId id="302" r:id="rId14"/>
    <p:sldId id="279" r:id="rId15"/>
    <p:sldId id="280" r:id="rId16"/>
    <p:sldId id="283" r:id="rId17"/>
    <p:sldId id="267" r:id="rId18"/>
    <p:sldId id="272" r:id="rId19"/>
    <p:sldId id="285" r:id="rId20"/>
    <p:sldId id="276" r:id="rId21"/>
    <p:sldId id="286" r:id="rId22"/>
    <p:sldId id="287" r:id="rId23"/>
    <p:sldId id="290" r:id="rId24"/>
    <p:sldId id="304" r:id="rId25"/>
    <p:sldId id="277" r:id="rId26"/>
    <p:sldId id="270" r:id="rId27"/>
    <p:sldId id="289" r:id="rId28"/>
    <p:sldId id="305" r:id="rId29"/>
    <p:sldId id="292" r:id="rId30"/>
    <p:sldId id="306" r:id="rId31"/>
    <p:sldId id="293" r:id="rId32"/>
    <p:sldId id="294" r:id="rId33"/>
    <p:sldId id="258" r:id="rId34"/>
    <p:sldId id="295" r:id="rId35"/>
    <p:sldId id="297" r:id="rId36"/>
    <p:sldId id="266" r:id="rId37"/>
    <p:sldId id="274" r:id="rId38"/>
  </p:sldIdLst>
  <p:sldSz cx="12192000" cy="6858000"/>
  <p:notesSz cx="7104063" cy="10234613"/>
  <p:embeddedFontLs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Poppins ExtraLight" panose="00000300000000000000" pitchFamily="2" charset="0"/>
      <p:regular r:id="rId48"/>
      <p:italic r:id="rId49"/>
    </p:embeddedFont>
    <p:embeddedFont>
      <p:font typeface="Poppins SemiBold" panose="00000700000000000000" pitchFamily="2" charset="0"/>
      <p:bold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9A5903-F834-9A05-2AE8-30A2641BCD7A}" name="GIOVANNI SEMIOLI" initials="" userId="S::g.semioli1@studenti.unisa.it::9163927e-faa0-4407-ba34-bb3bd5b556ff" providerId="AD"/>
  <p188:author id="{E0797D8F-301F-57DB-F03A-14295E19E9C2}" name="MARIO COSENZA" initials="MC" userId="S::m.cosenza11@studenti.unisa.it::b21f6ec1-c7ac-4c8c-92ba-5cdd686cedff" providerId="AD"/>
  <p188:author id="{E102FD9B-8362-DE1B-43D0-38125AC95DF8}" name="VALENTINA FERRENTINO" initials="" userId="S::v.ferrentino10@studenti.unisa.it::5cc2685f-a56e-4e9f-b2c1-4a1c14a5f3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99"/>
    <a:srgbClr val="FFFFFF"/>
    <a:srgbClr val="FF5A5F"/>
    <a:srgbClr val="05998B"/>
    <a:srgbClr val="FF9B9D"/>
    <a:srgbClr val="FF9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B86B7-B336-4CB7-A6FA-17C80661BD65}" v="3" dt="2026-01-13T12:24:06.965"/>
    <p1510:client id="{DFE2C4E4-04F5-40F6-9DD7-5FE54B61D273}" v="7" dt="2026-01-13T14:30:20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663" y="98"/>
      </p:cViewPr>
      <p:guideLst>
        <p:guide orient="horz" pos="2160"/>
        <p:guide pos="3840"/>
        <p:guide pos="619"/>
        <p:guide pos="7061"/>
        <p:guide orient="horz" pos="754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/Relationships>
</file>

<file path=ppt/comments/modernComment_101_2C4A19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AEBDA0-F94D-4B52-B339-403F8F58FE76}" authorId="{E0797D8F-301F-57DB-F03A-14295E19E9C2}" created="2025-12-29T10:40:16.280" startDate="2025-12-29T10:40:16.280" dueDate="2025-12-29T10:40:16.280" assignedTo="{E102FD9B-8362-DE1B-43D0-38125AC95DF8}" title="@VALENTINA FERRENTINO ">
    <pc:sldMkLst xmlns:pc="http://schemas.microsoft.com/office/powerpoint/2013/main/command">
      <pc:docMk/>
      <pc:sldMk cId="743053777" sldId="257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0:16.280" id="{939B0789-88A8-4E33-BAAB-66DE069AE355}">
              <p228:atrbtn authorId="{E0797D8F-301F-57DB-F03A-14295E19E9C2}"/>
              <p228:anchr>
                <p228:comment id="{F5AEBDA0-F94D-4B52-B339-403F8F58FE76}"/>
              </p228:anchr>
              <p228:add/>
            </p228:event>
            <p228:event time="2025-12-29T10:40:16.280" id="{8DEB9789-AC4E-4058-BD17-C165D9D50516}">
              <p228:atrbtn authorId="{E0797D8F-301F-57DB-F03A-14295E19E9C2}"/>
              <p228:anchr>
                <p228:comment id="{F5AEBDA0-F94D-4B52-B339-403F8F58FE76}"/>
              </p228:anchr>
              <p228:asgn authorId="{E102FD9B-8362-DE1B-43D0-38125AC95DF8}"/>
            </p228:event>
            <p228:event time="2025-12-29T10:40:16.280" id="{BA97FA82-0EFD-4E1D-B8FE-FDEF22F65039}">
              <p228:atrbtn authorId="{E0797D8F-301F-57DB-F03A-14295E19E9C2}"/>
              <p228:anchr>
                <p228:comment id="{F5AEBDA0-F94D-4B52-B339-403F8F58FE76}"/>
              </p228:anchr>
              <p228:title val="@VALENTINA FERRENTINO "/>
            </p228:event>
            <p228:event time="2025-12-29T10:40:16.280" id="{C2D6F2BF-1ED4-4275-8C30-6BA2A3BAC9CB}">
              <p228:atrbtn authorId="{E0797D8F-301F-57DB-F03A-14295E19E9C2}"/>
              <p228:anchr>
                <p228:comment id="{F5AEBDA0-F94D-4B52-B339-403F8F58FE76}"/>
              </p228:anchr>
              <p228:date stDt="2025-12-29T10:40:16.280" endDt="2025-12-29T10:40:16.280"/>
            </p228:event>
          </p228:history>
        </p228:taskDetails>
      </p:ext>
    </p188:extLst>
  </p188:cm>
</p188:cmLst>
</file>

<file path=ppt/comments/modernComment_102_16A664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CB9744-01EC-4ED1-95C4-38E391A3577F}" authorId="{E0797D8F-301F-57DB-F03A-14295E19E9C2}" created="2025-12-29T10:43:08.541" startDate="2025-12-29T10:43:08.541" dueDate="2025-12-29T10:43:08.541" assignedTo="{4B9A5903-F834-9A05-2AE8-30A2641BCD7A}" title="@GIOVANNI SEMIOLI ">
    <pc:sldMkLst xmlns:pc="http://schemas.microsoft.com/office/powerpoint/2013/main/command">
      <pc:docMk/>
      <pc:sldMk cId="380003430" sldId="258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3:08.541" id="{EE1C7DBD-A4E0-4E65-B902-7BAA23DADE7A}">
              <p228:atrbtn authorId="{E0797D8F-301F-57DB-F03A-14295E19E9C2}"/>
              <p228:anchr>
                <p228:comment id="{17CB9744-01EC-4ED1-95C4-38E391A3577F}"/>
              </p228:anchr>
              <p228:add/>
            </p228:event>
            <p228:event time="2025-12-29T10:43:08.541" id="{2F8C3EC9-024E-4952-84D9-B85C8C7C5568}">
              <p228:atrbtn authorId="{E0797D8F-301F-57DB-F03A-14295E19E9C2}"/>
              <p228:anchr>
                <p228:comment id="{17CB9744-01EC-4ED1-95C4-38E391A3577F}"/>
              </p228:anchr>
              <p228:asgn authorId="{4B9A5903-F834-9A05-2AE8-30A2641BCD7A}"/>
            </p228:event>
            <p228:event time="2025-12-29T10:43:08.541" id="{4F7DBCBB-05F1-4D64-BEF9-A0B4C0C310F4}">
              <p228:atrbtn authorId="{E0797D8F-301F-57DB-F03A-14295E19E9C2}"/>
              <p228:anchr>
                <p228:comment id="{17CB9744-01EC-4ED1-95C4-38E391A3577F}"/>
              </p228:anchr>
              <p228:title val="@GIOVANNI SEMIOLI "/>
            </p228:event>
            <p228:event time="2025-12-29T10:43:08.541" id="{321EC504-5038-4ADD-B55B-471D0B17FB93}">
              <p228:atrbtn authorId="{E0797D8F-301F-57DB-F03A-14295E19E9C2}"/>
              <p228:anchr>
                <p228:comment id="{17CB9744-01EC-4ED1-95C4-38E391A3577F}"/>
              </p228:anchr>
              <p228:date stDt="2025-12-29T10:43:08.541" endDt="2025-12-29T10:43:08.541"/>
            </p228:event>
          </p228:history>
        </p228:taskDetails>
      </p:ext>
    </p188:extLst>
  </p188:cm>
</p188:cmLst>
</file>

<file path=ppt/comments/modernComment_105_458BD5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45C4C3-85FB-48F6-AE25-26F49F29CBFF}" authorId="{E0797D8F-301F-57DB-F03A-14295E19E9C2}" created="2025-12-29T10:40:42.252" startDate="2025-12-29T10:40:42.252" dueDate="2025-12-29T10:40:42.252" assignedTo="{E102FD9B-8362-DE1B-43D0-38125AC95DF8}" title="@VALENTINA FERRENTINO ">
    <pc:sldMkLst xmlns:pc="http://schemas.microsoft.com/office/powerpoint/2013/main/command">
      <pc:docMk/>
      <pc:sldMk cId="1166791975" sldId="261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0:42.252" id="{FAD433E2-84CF-445A-944B-1ED4845CD96E}">
              <p228:atrbtn authorId="{E0797D8F-301F-57DB-F03A-14295E19E9C2}"/>
              <p228:anchr>
                <p228:comment id="{4745C4C3-85FB-48F6-AE25-26F49F29CBFF}"/>
              </p228:anchr>
              <p228:add/>
            </p228:event>
            <p228:event time="2025-12-29T10:40:42.252" id="{5D9D6D98-1E31-4DFE-9F1C-12CF1D065075}">
              <p228:atrbtn authorId="{E0797D8F-301F-57DB-F03A-14295E19E9C2}"/>
              <p228:anchr>
                <p228:comment id="{4745C4C3-85FB-48F6-AE25-26F49F29CBFF}"/>
              </p228:anchr>
              <p228:asgn authorId="{E102FD9B-8362-DE1B-43D0-38125AC95DF8}"/>
            </p228:event>
            <p228:event time="2025-12-29T10:40:42.252" id="{25F3C370-8173-485D-9D6F-83C03DDBA412}">
              <p228:atrbtn authorId="{E0797D8F-301F-57DB-F03A-14295E19E9C2}"/>
              <p228:anchr>
                <p228:comment id="{4745C4C3-85FB-48F6-AE25-26F49F29CBFF}"/>
              </p228:anchr>
              <p228:title val="@VALENTINA FERRENTINO "/>
            </p228:event>
            <p228:event time="2025-12-29T10:40:42.252" id="{B0CE2A7A-1517-48C3-9882-3F8F3D449E96}">
              <p228:atrbtn authorId="{E0797D8F-301F-57DB-F03A-14295E19E9C2}"/>
              <p228:anchr>
                <p228:comment id="{4745C4C3-85FB-48F6-AE25-26F49F29CBFF}"/>
              </p228:anchr>
              <p228:date stDt="2025-12-29T10:40:42.252" endDt="2025-12-29T10:40:42.252"/>
            </p228:event>
          </p228:history>
        </p228:taskDetails>
      </p:ext>
    </p188:extLst>
  </p188:cm>
</p188:cmLst>
</file>

<file path=ppt/comments/modernComment_106_419CCB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CCA118-7D4A-413D-8483-30F2FC51CF94}" authorId="{E0797D8F-301F-57DB-F03A-14295E19E9C2}" created="2025-12-29T10:41:01.497" startDate="2025-12-29T10:41:01.497" dueDate="2025-12-29T10:41:01.497" assignedTo="{E102FD9B-8362-DE1B-43D0-38125AC95DF8}" title="@VALENTINA FERRENTINO ">
    <pc:sldMkLst xmlns:pc="http://schemas.microsoft.com/office/powerpoint/2013/main/command">
      <pc:docMk/>
      <pc:sldMk cId="1100794810" sldId="262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1:01.497" id="{71FF7310-EC4F-46FB-9A6D-1DB73F24539B}">
              <p228:atrbtn authorId="{E0797D8F-301F-57DB-F03A-14295E19E9C2}"/>
              <p228:anchr>
                <p228:comment id="{6CCCA118-7D4A-413D-8483-30F2FC51CF94}"/>
              </p228:anchr>
              <p228:add/>
            </p228:event>
            <p228:event time="2025-12-29T10:41:01.497" id="{9B2EAE32-E8DA-4F2A-963E-A1EEC3B88A73}">
              <p228:atrbtn authorId="{E0797D8F-301F-57DB-F03A-14295E19E9C2}"/>
              <p228:anchr>
                <p228:comment id="{6CCCA118-7D4A-413D-8483-30F2FC51CF94}"/>
              </p228:anchr>
              <p228:asgn authorId="{E102FD9B-8362-DE1B-43D0-38125AC95DF8}"/>
            </p228:event>
            <p228:event time="2025-12-29T10:41:01.497" id="{7C41A42F-1E21-49AC-B44C-2D334AB5E906}">
              <p228:atrbtn authorId="{E0797D8F-301F-57DB-F03A-14295E19E9C2}"/>
              <p228:anchr>
                <p228:comment id="{6CCCA118-7D4A-413D-8483-30F2FC51CF94}"/>
              </p228:anchr>
              <p228:title val="@VALENTINA FERRENTINO "/>
            </p228:event>
            <p228:event time="2025-12-29T10:41:01.497" id="{3DE48632-633A-48F1-AFA0-228ECEEC6995}">
              <p228:atrbtn authorId="{E0797D8F-301F-57DB-F03A-14295E19E9C2}"/>
              <p228:anchr>
                <p228:comment id="{6CCCA118-7D4A-413D-8483-30F2FC51CF94}"/>
              </p228:anchr>
              <p228:date stDt="2025-12-29T10:41:01.497" endDt="2025-12-29T10:41:01.497"/>
            </p228:event>
          </p228:history>
        </p228:taskDetails>
      </p:ext>
    </p188:extLst>
  </p188:cm>
</p188:cmLst>
</file>

<file path=ppt/comments/modernComment_10A_E1C858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3A3C72-C461-4AB2-BC65-315B64575DF4}" authorId="{E0797D8F-301F-57DB-F03A-14295E19E9C2}" created="2025-12-29T10:43:39.722">
    <pc:sldMkLst xmlns:pc="http://schemas.microsoft.com/office/powerpoint/2013/main/command">
      <pc:docMk/>
      <pc:sldMk cId="3788003563" sldId="266"/>
    </pc:sldMkLst>
    <p188:txBody>
      <a:bodyPr/>
      <a:lstStyle/>
      <a:p>
        <a:r>
          <a:rPr lang="it-IT"/>
          <a:t>[@VALENTINA FERRENTINO] </a:t>
        </a:r>
      </a:p>
    </p188:txBody>
  </p188:cm>
</p188:cmLst>
</file>

<file path=ppt/comments/modernComment_10B_32201F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D31A1B-11CA-45A7-81A8-9CC2AB7D5723}" authorId="{E0797D8F-301F-57DB-F03A-14295E19E9C2}" created="2025-12-29T10:41:41.479" startDate="2025-12-29T10:41:41.479" dueDate="2025-12-29T10:41:41.479" assignedTo="{4B9A5903-F834-9A05-2AE8-30A2641BCD7A}" title="@GIOVANNI SEMIOLI ">
    <pc:sldMkLst xmlns:pc="http://schemas.microsoft.com/office/powerpoint/2013/main/command">
      <pc:docMk/>
      <pc:sldMk cId="840966126" sldId="267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1:41.479" id="{08009429-97B7-4B74-A1B6-FBF5FA734E2F}">
              <p228:atrbtn authorId="{E0797D8F-301F-57DB-F03A-14295E19E9C2}"/>
              <p228:anchr>
                <p228:comment id="{81D31A1B-11CA-45A7-81A8-9CC2AB7D5723}"/>
              </p228:anchr>
              <p228:add/>
            </p228:event>
            <p228:event time="2025-12-29T10:41:41.479" id="{9E34EB31-10F9-4A9F-8A63-3ABB1D7A26DD}">
              <p228:atrbtn authorId="{E0797D8F-301F-57DB-F03A-14295E19E9C2}"/>
              <p228:anchr>
                <p228:comment id="{81D31A1B-11CA-45A7-81A8-9CC2AB7D5723}"/>
              </p228:anchr>
              <p228:asgn authorId="{4B9A5903-F834-9A05-2AE8-30A2641BCD7A}"/>
            </p228:event>
            <p228:event time="2025-12-29T10:41:41.479" id="{35AD3764-A4D9-4D24-B8AE-65A756CC7560}">
              <p228:atrbtn authorId="{E0797D8F-301F-57DB-F03A-14295E19E9C2}"/>
              <p228:anchr>
                <p228:comment id="{81D31A1B-11CA-45A7-81A8-9CC2AB7D5723}"/>
              </p228:anchr>
              <p228:title val="@GIOVANNI SEMIOLI "/>
            </p228:event>
            <p228:event time="2025-12-29T10:41:41.479" id="{3C44A886-61BB-4FFE-98CB-BA70E8CF5BDD}">
              <p228:atrbtn authorId="{E0797D8F-301F-57DB-F03A-14295E19E9C2}"/>
              <p228:anchr>
                <p228:comment id="{81D31A1B-11CA-45A7-81A8-9CC2AB7D5723}"/>
              </p228:anchr>
              <p228:date stDt="2025-12-29T10:41:41.479" endDt="2025-12-29T10:41:41.479"/>
            </p228:event>
          </p228:history>
        </p228:taskDetails>
      </p:ext>
    </p188:extLst>
  </p188:cm>
</p188:cmLst>
</file>

<file path=ppt/comments/modernComment_10C_EFA8EF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94B28A-C56E-4D11-BE39-FE405BF82A83}" authorId="{E0797D8F-301F-57DB-F03A-14295E19E9C2}" created="2025-12-29T10:40:31.094" startDate="2025-12-29T10:40:31.094" dueDate="2025-12-29T10:40:31.094" assignedTo="{E102FD9B-8362-DE1B-43D0-38125AC95DF8}" title="@VALENTINA FERRENTINO ">
    <pc:sldMkLst xmlns:pc="http://schemas.microsoft.com/office/powerpoint/2013/main/command">
      <pc:docMk/>
      <pc:sldMk cId="4020825987" sldId="268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0:31.094" id="{1FF41342-372D-40CA-AF04-C1A2C139F0D5}">
              <p228:atrbtn authorId="{E0797D8F-301F-57DB-F03A-14295E19E9C2}"/>
              <p228:anchr>
                <p228:comment id="{EB94B28A-C56E-4D11-BE39-FE405BF82A83}"/>
              </p228:anchr>
              <p228:add/>
            </p228:event>
            <p228:event time="2025-12-29T10:40:31.094" id="{631761B3-322F-4153-B079-5584B5132CC2}">
              <p228:atrbtn authorId="{E0797D8F-301F-57DB-F03A-14295E19E9C2}"/>
              <p228:anchr>
                <p228:comment id="{EB94B28A-C56E-4D11-BE39-FE405BF82A83}"/>
              </p228:anchr>
              <p228:asgn authorId="{E102FD9B-8362-DE1B-43D0-38125AC95DF8}"/>
            </p228:event>
            <p228:event time="2025-12-29T10:40:31.094" id="{36651D5E-E972-4BA3-B591-D5341DBE29BD}">
              <p228:atrbtn authorId="{E0797D8F-301F-57DB-F03A-14295E19E9C2}"/>
              <p228:anchr>
                <p228:comment id="{EB94B28A-C56E-4D11-BE39-FE405BF82A83}"/>
              </p228:anchr>
              <p228:title val="@VALENTINA FERRENTINO "/>
            </p228:event>
            <p228:event time="2025-12-29T10:40:31.094" id="{88A17E37-B3D9-4B67-AF8F-01F300AD397C}">
              <p228:atrbtn authorId="{E0797D8F-301F-57DB-F03A-14295E19E9C2}"/>
              <p228:anchr>
                <p228:comment id="{EB94B28A-C56E-4D11-BE39-FE405BF82A83}"/>
              </p228:anchr>
              <p228:date stDt="2025-12-29T10:40:31.094" endDt="2025-12-29T10:40:31.094"/>
            </p228:event>
          </p228:history>
        </p228:taskDetails>
      </p:ext>
    </p188:extLst>
  </p188:cm>
</p188:cmLst>
</file>

<file path=ppt/comments/modernComment_110_E669F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C6AA5D-5471-40BF-B15C-5C20EAFE2E70}" authorId="{E0797D8F-301F-57DB-F03A-14295E19E9C2}" created="2025-12-29T10:41:50.461" startDate="2025-12-29T10:41:50.461" dueDate="2025-12-29T10:41:50.461" assignedTo="{4B9A5903-F834-9A05-2AE8-30A2641BCD7A}" title="@GIOVANNI SEMIOLI ">
    <pc:sldMkLst xmlns:pc="http://schemas.microsoft.com/office/powerpoint/2013/main/command">
      <pc:docMk/>
      <pc:sldMk cId="241606532" sldId="272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1:50.461" id="{33FF774A-30EC-4029-9DFD-79F23F076CA9}">
              <p228:atrbtn authorId="{E0797D8F-301F-57DB-F03A-14295E19E9C2}"/>
              <p228:anchr>
                <p228:comment id="{86C6AA5D-5471-40BF-B15C-5C20EAFE2E70}"/>
              </p228:anchr>
              <p228:add/>
            </p228:event>
            <p228:event time="2025-12-29T10:41:50.461" id="{0F419C4E-1347-4C42-9894-9C87E0164799}">
              <p228:atrbtn authorId="{E0797D8F-301F-57DB-F03A-14295E19E9C2}"/>
              <p228:anchr>
                <p228:comment id="{86C6AA5D-5471-40BF-B15C-5C20EAFE2E70}"/>
              </p228:anchr>
              <p228:asgn authorId="{4B9A5903-F834-9A05-2AE8-30A2641BCD7A}"/>
            </p228:event>
            <p228:event time="2025-12-29T10:41:50.461" id="{37157FDA-3412-4D88-B344-8BD5AC5EA6F3}">
              <p228:atrbtn authorId="{E0797D8F-301F-57DB-F03A-14295E19E9C2}"/>
              <p228:anchr>
                <p228:comment id="{86C6AA5D-5471-40BF-B15C-5C20EAFE2E70}"/>
              </p228:anchr>
              <p228:title val="@GIOVANNI SEMIOLI "/>
            </p228:event>
            <p228:event time="2025-12-29T10:41:50.461" id="{A16C85CE-F8C6-48B5-877F-438C8C9B44C7}">
              <p228:atrbtn authorId="{E0797D8F-301F-57DB-F03A-14295E19E9C2}"/>
              <p228:anchr>
                <p228:comment id="{86C6AA5D-5471-40BF-B15C-5C20EAFE2E70}"/>
              </p228:anchr>
              <p228:date stDt="2025-12-29T10:41:50.461" endDt="2025-12-29T10:41:50.461"/>
            </p228:event>
          </p228:history>
        </p228:taskDetails>
      </p:ext>
    </p188:extLst>
  </p188:cm>
</p188:cmLst>
</file>

<file path=ppt/comments/modernComment_114_988185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D114AA-20F1-432D-9337-062A2398221A}" authorId="{E0797D8F-301F-57DB-F03A-14295E19E9C2}" created="2025-12-29T10:42:15.466" startDate="2025-12-29T10:42:15.466" dueDate="2025-12-29T10:42:15.466" assignedTo="{4B9A5903-F834-9A05-2AE8-30A2641BCD7A}" title="@GIOVANNI SEMIOLI ">
    <pc:sldMkLst xmlns:pc="http://schemas.microsoft.com/office/powerpoint/2013/main/command">
      <pc:docMk/>
      <pc:sldMk cId="2558625087" sldId="276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2:15.466" id="{EF96EF9E-A708-468D-8FD6-0DDF857EB9C6}">
              <p228:atrbtn authorId="{E0797D8F-301F-57DB-F03A-14295E19E9C2}"/>
              <p228:anchr>
                <p228:comment id="{1AD114AA-20F1-432D-9337-062A2398221A}"/>
              </p228:anchr>
              <p228:add/>
            </p228:event>
            <p228:event time="2025-12-29T10:42:15.466" id="{22C4F385-721E-4A13-84DB-2083CFDC9F4F}">
              <p228:atrbtn authorId="{E0797D8F-301F-57DB-F03A-14295E19E9C2}"/>
              <p228:anchr>
                <p228:comment id="{1AD114AA-20F1-432D-9337-062A2398221A}"/>
              </p228:anchr>
              <p228:asgn authorId="{4B9A5903-F834-9A05-2AE8-30A2641BCD7A}"/>
            </p228:event>
            <p228:event time="2025-12-29T10:42:15.466" id="{19B2E656-C798-416E-A56F-B14860EC2E53}">
              <p228:atrbtn authorId="{E0797D8F-301F-57DB-F03A-14295E19E9C2}"/>
              <p228:anchr>
                <p228:comment id="{1AD114AA-20F1-432D-9337-062A2398221A}"/>
              </p228:anchr>
              <p228:title val="@GIOVANNI SEMIOLI "/>
            </p228:event>
            <p228:event time="2025-12-29T10:42:15.466" id="{057A4200-1037-46C1-814C-C2C2317C2B4F}">
              <p228:atrbtn authorId="{E0797D8F-301F-57DB-F03A-14295E19E9C2}"/>
              <p228:anchr>
                <p228:comment id="{1AD114AA-20F1-432D-9337-062A2398221A}"/>
              </p228:anchr>
              <p228:date stDt="2025-12-29T10:42:15.466" endDt="2025-12-29T10:42:15.466"/>
            </p228:event>
          </p228:history>
        </p228:taskDetails>
      </p:ext>
    </p188:extLst>
  </p188:cm>
</p188:cmLst>
</file>

<file path=ppt/comments/modernComment_119_32391E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419A0D-FA83-49C5-AD55-C105A0802BF0}" authorId="{E0797D8F-301F-57DB-F03A-14295E19E9C2}" created="2025-12-29T10:39:57.559" startDate="2025-12-29T10:39:57.559" dueDate="2025-12-29T10:39:57.559" assignedTo="{E102FD9B-8362-DE1B-43D0-38125AC95DF8}" title="@VALENTINA FERRENTINO ">
    <pc:sldMkLst xmlns:pc="http://schemas.microsoft.com/office/powerpoint/2013/main/command">
      <pc:docMk/>
      <pc:sldMk cId="842604243" sldId="281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39:57.559" id="{11427BCB-8605-47D8-AFBB-40B9A95CE5B0}">
              <p228:atrbtn authorId="{E0797D8F-301F-57DB-F03A-14295E19E9C2}"/>
              <p228:anchr>
                <p228:comment id="{11419A0D-FA83-49C5-AD55-C105A0802BF0}"/>
              </p228:anchr>
              <p228:add/>
            </p228:event>
            <p228:event time="2025-12-29T10:39:57.559" id="{965D4858-BEBE-45F4-8E89-A6D8D8BE8C1E}">
              <p228:atrbtn authorId="{E0797D8F-301F-57DB-F03A-14295E19E9C2}"/>
              <p228:anchr>
                <p228:comment id="{11419A0D-FA83-49C5-AD55-C105A0802BF0}"/>
              </p228:anchr>
              <p228:asgn authorId="{E102FD9B-8362-DE1B-43D0-38125AC95DF8}"/>
            </p228:event>
            <p228:event time="2025-12-29T10:39:57.559" id="{A9250D88-39DB-40DA-8779-C5BB8EC2F155}">
              <p228:atrbtn authorId="{E0797D8F-301F-57DB-F03A-14295E19E9C2}"/>
              <p228:anchr>
                <p228:comment id="{11419A0D-FA83-49C5-AD55-C105A0802BF0}"/>
              </p228:anchr>
              <p228:title val="@VALENTINA FERRENTINO "/>
            </p228:event>
            <p228:event time="2025-12-29T10:39:57.559" id="{48308376-074B-4007-A1DB-138FD0198646}">
              <p228:atrbtn authorId="{E0797D8F-301F-57DB-F03A-14295E19E9C2}"/>
              <p228:anchr>
                <p228:comment id="{11419A0D-FA83-49C5-AD55-C105A0802BF0}"/>
              </p228:anchr>
              <p228:date stDt="2025-12-29T10:39:57.559" endDt="2025-12-29T10:39:57.559"/>
            </p228:event>
          </p228:history>
        </p228:taskDetails>
      </p:ext>
    </p188:extLst>
  </p188:cm>
</p188:cmLst>
</file>

<file path=ppt/comments/modernComment_11D_42021E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DA9F26-D31C-4610-B27B-5E1D1FD5D7B6}" authorId="{E0797D8F-301F-57DB-F03A-14295E19E9C2}" created="2025-12-29T10:42:00.047" startDate="2025-12-29T10:42:00.047" dueDate="2025-12-29T10:42:00.047" assignedTo="{4B9A5903-F834-9A05-2AE8-30A2641BCD7A}" title="@GIOVANNI SEMIOLI ">
    <pc:sldMkLst xmlns:pc="http://schemas.microsoft.com/office/powerpoint/2013/main/command">
      <pc:docMk/>
      <pc:sldMk cId="1107435125" sldId="285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2:00.047" id="{384C3148-7333-48EE-80B6-7FD395FC7A8B}">
              <p228:atrbtn authorId="{E0797D8F-301F-57DB-F03A-14295E19E9C2}"/>
              <p228:anchr>
                <p228:comment id="{53DA9F26-D31C-4610-B27B-5E1D1FD5D7B6}"/>
              </p228:anchr>
              <p228:add/>
            </p228:event>
            <p228:event time="2025-12-29T10:42:00.047" id="{37273D01-2BAA-4931-8F4E-B3649F2002BE}">
              <p228:atrbtn authorId="{E0797D8F-301F-57DB-F03A-14295E19E9C2}"/>
              <p228:anchr>
                <p228:comment id="{53DA9F26-D31C-4610-B27B-5E1D1FD5D7B6}"/>
              </p228:anchr>
              <p228:asgn authorId="{4B9A5903-F834-9A05-2AE8-30A2641BCD7A}"/>
            </p228:event>
            <p228:event time="2025-12-29T10:42:00.047" id="{DACF22D0-6873-43A6-BE6C-BB2DF148ADB3}">
              <p228:atrbtn authorId="{E0797D8F-301F-57DB-F03A-14295E19E9C2}"/>
              <p228:anchr>
                <p228:comment id="{53DA9F26-D31C-4610-B27B-5E1D1FD5D7B6}"/>
              </p228:anchr>
              <p228:title val="@GIOVANNI SEMIOLI "/>
            </p228:event>
            <p228:event time="2025-12-29T10:42:00.047" id="{86FCA1E5-FE8A-470C-B773-3D3A78CC2CF1}">
              <p228:atrbtn authorId="{E0797D8F-301F-57DB-F03A-14295E19E9C2}"/>
              <p228:anchr>
                <p228:comment id="{53DA9F26-D31C-4610-B27B-5E1D1FD5D7B6}"/>
              </p228:anchr>
              <p228:date stDt="2025-12-29T10:42:00.047" endDt="2025-12-29T10:42:00.047"/>
            </p228:event>
          </p228:history>
        </p228:taskDetails>
      </p:ext>
    </p188:extLst>
  </p188:cm>
</p188:cmLst>
</file>

<file path=ppt/comments/modernComment_11E_4A7CAE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A95BFE-8F03-482D-9C07-8B11DCA37769}" authorId="{E0797D8F-301F-57DB-F03A-14295E19E9C2}" created="2025-12-29T10:42:24.761" startDate="2025-12-29T10:42:24.761" dueDate="2025-12-29T10:42:24.761" assignedTo="{4B9A5903-F834-9A05-2AE8-30A2641BCD7A}" title="@GIOVANNI SEMIOLI ">
    <pc:sldMkLst xmlns:pc="http://schemas.microsoft.com/office/powerpoint/2013/main/command">
      <pc:docMk/>
      <pc:sldMk cId="1249685149" sldId="286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2:24.761" id="{6997B349-0B29-4256-8ED2-9CE2AC804816}">
              <p228:atrbtn authorId="{E0797D8F-301F-57DB-F03A-14295E19E9C2}"/>
              <p228:anchr>
                <p228:comment id="{EEA95BFE-8F03-482D-9C07-8B11DCA37769}"/>
              </p228:anchr>
              <p228:add/>
            </p228:event>
            <p228:event time="2025-12-29T10:42:24.761" id="{76DF7BBD-23AF-414C-84D3-9A756219247E}">
              <p228:atrbtn authorId="{E0797D8F-301F-57DB-F03A-14295E19E9C2}"/>
              <p228:anchr>
                <p228:comment id="{EEA95BFE-8F03-482D-9C07-8B11DCA37769}"/>
              </p228:anchr>
              <p228:asgn authorId="{4B9A5903-F834-9A05-2AE8-30A2641BCD7A}"/>
            </p228:event>
            <p228:event time="2025-12-29T10:42:24.761" id="{CBB6DFA3-76E2-45A5-9101-A4524B2CCB14}">
              <p228:atrbtn authorId="{E0797D8F-301F-57DB-F03A-14295E19E9C2}"/>
              <p228:anchr>
                <p228:comment id="{EEA95BFE-8F03-482D-9C07-8B11DCA37769}"/>
              </p228:anchr>
              <p228:title val="@GIOVANNI SEMIOLI "/>
            </p228:event>
            <p228:event time="2025-12-29T10:42:24.761" id="{3EB54AAF-A7A8-4091-AD8B-3538E8723D56}">
              <p228:atrbtn authorId="{E0797D8F-301F-57DB-F03A-14295E19E9C2}"/>
              <p228:anchr>
                <p228:comment id="{EEA95BFE-8F03-482D-9C07-8B11DCA37769}"/>
              </p228:anchr>
              <p228:date stDt="2025-12-29T10:42:24.761" endDt="2025-12-29T10:42:24.761"/>
            </p228:event>
          </p228:history>
        </p228:taskDetails>
      </p:ext>
    </p188:extLst>
  </p188:cm>
</p188:cmLst>
</file>

<file path=ppt/comments/modernComment_11F_11603E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1B3903-6E61-4362-8547-C68302926848}" authorId="{E0797D8F-301F-57DB-F03A-14295E19E9C2}" created="2025-12-29T10:42:35.206" startDate="2025-12-29T10:42:35.206" dueDate="2025-12-29T10:42:35.206" assignedTo="{4B9A5903-F834-9A05-2AE8-30A2641BCD7A}" title="@GIOVANNI SEMIOLI ">
    <pc:sldMkLst xmlns:pc="http://schemas.microsoft.com/office/powerpoint/2013/main/command">
      <pc:docMk/>
      <pc:sldMk cId="291520007" sldId="287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2:35.206" id="{8A607435-E56D-4C19-B712-0E2C7AC6BBC6}">
              <p228:atrbtn authorId="{E0797D8F-301F-57DB-F03A-14295E19E9C2}"/>
              <p228:anchr>
                <p228:comment id="{701B3903-6E61-4362-8547-C68302926848}"/>
              </p228:anchr>
              <p228:add/>
            </p228:event>
            <p228:event time="2025-12-29T10:42:35.206" id="{FFEC5E36-ADA2-48C4-81C2-4AD1B295B881}">
              <p228:atrbtn authorId="{E0797D8F-301F-57DB-F03A-14295E19E9C2}"/>
              <p228:anchr>
                <p228:comment id="{701B3903-6E61-4362-8547-C68302926848}"/>
              </p228:anchr>
              <p228:asgn authorId="{4B9A5903-F834-9A05-2AE8-30A2641BCD7A}"/>
            </p228:event>
            <p228:event time="2025-12-29T10:42:35.206" id="{9FF6EFB4-0766-4595-BFD0-2296830B2E95}">
              <p228:atrbtn authorId="{E0797D8F-301F-57DB-F03A-14295E19E9C2}"/>
              <p228:anchr>
                <p228:comment id="{701B3903-6E61-4362-8547-C68302926848}"/>
              </p228:anchr>
              <p228:title val="@GIOVANNI SEMIOLI "/>
            </p228:event>
            <p228:event time="2025-12-29T10:42:35.206" id="{434A50E1-9A50-41E1-B922-482E59A121FA}">
              <p228:atrbtn authorId="{E0797D8F-301F-57DB-F03A-14295E19E9C2}"/>
              <p228:anchr>
                <p228:comment id="{701B3903-6E61-4362-8547-C68302926848}"/>
              </p228:anchr>
              <p228:date stDt="2025-12-29T10:42:35.206" endDt="2025-12-29T10:42:35.206"/>
            </p228:event>
          </p228:history>
        </p228:taskDetails>
      </p:ext>
    </p188:extLst>
  </p188:cm>
</p188:cmLst>
</file>

<file path=ppt/comments/modernComment_126_6E0579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D1FE13-9F45-445B-A46B-99B9DC7E049D}" authorId="{E0797D8F-301F-57DB-F03A-14295E19E9C2}" created="2025-12-29T10:42:58.352" startDate="2025-12-29T10:42:58.352" dueDate="2025-12-29T10:42:58.352" assignedTo="{4B9A5903-F834-9A05-2AE8-30A2641BCD7A}" title="@GIOVANNI SEMIOLI ">
    <pc:sldMkLst xmlns:pc="http://schemas.microsoft.com/office/powerpoint/2013/main/command">
      <pc:docMk/>
      <pc:sldMk cId="1845852601" sldId="294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2:58.352" id="{9E432BC0-1610-4602-B7FF-1193BC8E14CC}">
              <p228:atrbtn authorId="{E0797D8F-301F-57DB-F03A-14295E19E9C2}"/>
              <p228:anchr>
                <p228:comment id="{DCD1FE13-9F45-445B-A46B-99B9DC7E049D}"/>
              </p228:anchr>
              <p228:add/>
            </p228:event>
            <p228:event time="2025-12-29T10:42:58.352" id="{8165D5F0-61DA-41AF-993A-B12FC6904041}">
              <p228:atrbtn authorId="{E0797D8F-301F-57DB-F03A-14295E19E9C2}"/>
              <p228:anchr>
                <p228:comment id="{DCD1FE13-9F45-445B-A46B-99B9DC7E049D}"/>
              </p228:anchr>
              <p228:asgn authorId="{4B9A5903-F834-9A05-2AE8-30A2641BCD7A}"/>
            </p228:event>
            <p228:event time="2025-12-29T10:42:58.352" id="{BEEBBF9D-D7E0-488A-A810-4066EB30E2B9}">
              <p228:atrbtn authorId="{E0797D8F-301F-57DB-F03A-14295E19E9C2}"/>
              <p228:anchr>
                <p228:comment id="{DCD1FE13-9F45-445B-A46B-99B9DC7E049D}"/>
              </p228:anchr>
              <p228:title val="@GIOVANNI SEMIOLI "/>
            </p228:event>
            <p228:event time="2025-12-29T10:42:58.352" id="{812EC7CE-5330-4CD7-A957-100A5CE038B5}">
              <p228:atrbtn authorId="{E0797D8F-301F-57DB-F03A-14295E19E9C2}"/>
              <p228:anchr>
                <p228:comment id="{DCD1FE13-9F45-445B-A46B-99B9DC7E049D}"/>
              </p228:anchr>
              <p228:date stDt="2025-12-29T10:42:58.352" endDt="2025-12-29T10:42:58.352"/>
            </p228:event>
          </p228:history>
        </p228:taskDetails>
      </p:ext>
    </p188:extLst>
  </p188:cm>
</p188:cmLst>
</file>

<file path=ppt/comments/modernComment_127_F922E8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6659B8-C332-4BBA-AA63-83FD866312E7}" authorId="{E0797D8F-301F-57DB-F03A-14295E19E9C2}" created="2025-12-29T10:43:19.186" startDate="2025-12-29T10:43:19.186" dueDate="2025-12-29T10:43:19.186" assignedTo="{E102FD9B-8362-DE1B-43D0-38125AC95DF8}" title="@VALENTINA FERRENTINO ">
    <pc:sldMkLst xmlns:pc="http://schemas.microsoft.com/office/powerpoint/2013/main/command">
      <pc:docMk/>
      <pc:sldMk cId="4179814412" sldId="295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3:19.186" id="{156C0C06-CAE7-4A1A-97BC-540180168877}">
              <p228:atrbtn authorId="{E0797D8F-301F-57DB-F03A-14295E19E9C2}"/>
              <p228:anchr>
                <p228:comment id="{7F6659B8-C332-4BBA-AA63-83FD866312E7}"/>
              </p228:anchr>
              <p228:add/>
            </p228:event>
            <p228:event time="2025-12-29T10:43:19.186" id="{465CD3CF-475A-4D6A-8DB3-EA4242B9E21A}">
              <p228:atrbtn authorId="{E0797D8F-301F-57DB-F03A-14295E19E9C2}"/>
              <p228:anchr>
                <p228:comment id="{7F6659B8-C332-4BBA-AA63-83FD866312E7}"/>
              </p228:anchr>
              <p228:asgn authorId="{E102FD9B-8362-DE1B-43D0-38125AC95DF8}"/>
            </p228:event>
            <p228:event time="2025-12-29T10:43:19.186" id="{E31BC3A9-8A5A-438A-9199-67F2C7960665}">
              <p228:atrbtn authorId="{E0797D8F-301F-57DB-F03A-14295E19E9C2}"/>
              <p228:anchr>
                <p228:comment id="{7F6659B8-C332-4BBA-AA63-83FD866312E7}"/>
              </p228:anchr>
              <p228:title val="@VALENTINA FERRENTINO "/>
            </p228:event>
            <p228:event time="2025-12-29T10:43:19.186" id="{8D5C3D8F-97E1-476B-9F46-D1580A2014A6}">
              <p228:atrbtn authorId="{E0797D8F-301F-57DB-F03A-14295E19E9C2}"/>
              <p228:anchr>
                <p228:comment id="{7F6659B8-C332-4BBA-AA63-83FD866312E7}"/>
              </p228:anchr>
              <p228:date stDt="2025-12-29T10:43:19.186" endDt="2025-12-29T10:43:19.186"/>
            </p228:event>
          </p228:history>
        </p228:taskDetails>
      </p:ext>
    </p188:extLst>
  </p188:cm>
</p188:cmLst>
</file>

<file path=ppt/comments/modernComment_129_80BCFA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862DBA-C4A0-4DB1-94D5-FF91B573CC87}" authorId="{E0797D8F-301F-57DB-F03A-14295E19E9C2}" created="2025-12-29T10:43:33.038" startDate="2025-12-29T10:43:33.038" dueDate="2025-12-29T10:43:33.038" assignedTo="{E102FD9B-8362-DE1B-43D0-38125AC95DF8}" title="@VALENTINA FERRENTINO ">
    <pc:sldMkLst xmlns:pc="http://schemas.microsoft.com/office/powerpoint/2013/main/command">
      <pc:docMk/>
      <pc:sldMk cId="2159868619" sldId="297"/>
    </pc:sld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3:33.038" id="{404C7BC7-88A7-48C5-92DE-AF0FFBB119E7}">
              <p228:atrbtn authorId="{E0797D8F-301F-57DB-F03A-14295E19E9C2}"/>
              <p228:anchr>
                <p228:comment id="{AA862DBA-C4A0-4DB1-94D5-FF91B573CC87}"/>
              </p228:anchr>
              <p228:add/>
            </p228:event>
            <p228:event time="2025-12-29T10:43:33.038" id="{10810AC5-E950-47D8-968D-2ADFC284BA9E}">
              <p228:atrbtn authorId="{E0797D8F-301F-57DB-F03A-14295E19E9C2}"/>
              <p228:anchr>
                <p228:comment id="{AA862DBA-C4A0-4DB1-94D5-FF91B573CC87}"/>
              </p228:anchr>
              <p228:asgn authorId="{E102FD9B-8362-DE1B-43D0-38125AC95DF8}"/>
            </p228:event>
            <p228:event time="2025-12-29T10:43:33.038" id="{FCF07483-47EA-4642-9D88-40B7EA1563D7}">
              <p228:atrbtn authorId="{E0797D8F-301F-57DB-F03A-14295E19E9C2}"/>
              <p228:anchr>
                <p228:comment id="{AA862DBA-C4A0-4DB1-94D5-FF91B573CC87}"/>
              </p228:anchr>
              <p228:title val="@VALENTINA FERRENTINO "/>
            </p228:event>
            <p228:event time="2025-12-29T10:43:33.038" id="{0685249F-49BA-4633-BC69-C17431729DBB}">
              <p228:atrbtn authorId="{E0797D8F-301F-57DB-F03A-14295E19E9C2}"/>
              <p228:anchr>
                <p228:comment id="{AA862DBA-C4A0-4DB1-94D5-FF91B573CC87}"/>
              </p228:anchr>
              <p228:date stDt="2025-12-29T10:43:33.038" endDt="2025-12-29T10:43:33.038"/>
            </p228:event>
          </p228:history>
        </p228:taskDetails>
      </p:ext>
    </p188:extLst>
  </p188:cm>
</p188:cmLst>
</file>

<file path=ppt/comments/modernComment_12A_364F9F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3A0513-BC12-48C8-9740-2FC04AFEDCDD}" authorId="{E0797D8F-301F-57DB-F03A-14295E19E9C2}" created="2025-12-29T10:44:20.145" startDate="2025-12-29T10:44:20.145" dueDate="2025-12-29T10:44:20.145" assignedTo="{4B9A5903-F834-9A05-2AE8-30A2641BCD7A}" title="@GIOVANNI SEMIOLI ">
    <pc:sldMkLst xmlns:pc="http://schemas.microsoft.com/office/powerpoint/2013/main/command">
      <pc:docMk/>
      <pc:sldMk cId="911187836" sldId="298"/>
    </pc:sldMkLst>
    <p188:txBody>
      <a:bodyPr/>
      <a:lstStyle/>
      <a:p>
        <a:r>
          <a:rPr lang="it-IT"/>
          <a:t>[@GIOVANNI SEMIOLI]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12-29T10:44:20.145" id="{1A90586E-2215-430F-B7D5-E845B8023EDD}">
              <p228:atrbtn authorId="{E0797D8F-301F-57DB-F03A-14295E19E9C2}"/>
              <p228:anchr>
                <p228:comment id="{433A0513-BC12-48C8-9740-2FC04AFEDCDD}"/>
              </p228:anchr>
              <p228:add/>
            </p228:event>
            <p228:event time="2025-12-29T10:44:20.145" id="{EE296164-AEBA-4DAD-816D-A2B12F425E32}">
              <p228:atrbtn authorId="{E0797D8F-301F-57DB-F03A-14295E19E9C2}"/>
              <p228:anchr>
                <p228:comment id="{433A0513-BC12-48C8-9740-2FC04AFEDCDD}"/>
              </p228:anchr>
              <p228:asgn authorId="{4B9A5903-F834-9A05-2AE8-30A2641BCD7A}"/>
            </p228:event>
            <p228:event time="2025-12-29T10:44:20.145" id="{AE3B30BB-436C-4AD7-B4BB-DD006CDF935F}">
              <p228:atrbtn authorId="{E0797D8F-301F-57DB-F03A-14295E19E9C2}"/>
              <p228:anchr>
                <p228:comment id="{433A0513-BC12-48C8-9740-2FC04AFEDCDD}"/>
              </p228:anchr>
              <p228:title val="@GIOVANNI SEMIOLI "/>
            </p228:event>
            <p228:event time="2025-12-29T10:44:20.145" id="{473CF35B-B240-41B8-ACC2-2470502E9753}">
              <p228:atrbtn authorId="{E0797D8F-301F-57DB-F03A-14295E19E9C2}"/>
              <p228:anchr>
                <p228:comment id="{433A0513-BC12-48C8-9740-2FC04AFEDCDD}"/>
              </p228:anchr>
              <p228:date stDt="2025-12-29T10:44:20.145" endDt="2025-12-29T10:44:20.145"/>
            </p228:event>
          </p228:history>
        </p228:taskDetails>
      </p:ext>
    </p188:extLst>
  </p188:cm>
</p188:cmLst>
</file>

<file path=ppt/comments/modernComment_133_C11612E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CC5C07-1809-45FA-8290-94E93DFE42F1}" authorId="{E0797D8F-301F-57DB-F03A-14295E19E9C2}" status="resolved" created="2026-01-02T23:59:52.588" startDate="2026-01-02T23:59:52.588" dueDate="2026-01-02T23:59:52.588" assignedTo="{E102FD9B-8362-DE1B-43D0-38125AC95DF8}" complete="100000" title="@VALENTINA FERRENTINO 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39449317" sldId="307"/>
      <ac:spMk id="12" creationId="{FCA6774F-0C64-0E86-4D5C-6964D7CB8CB7}"/>
    </ac:deMkLst>
    <p188:txBody>
      <a:bodyPr/>
      <a:lstStyle/>
      <a:p>
        <a:r>
          <a:rPr lang="it-IT"/>
          <a:t>[@VALENTINA FERRENTINO]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6-01-02T23:59:52.588" id="{56B9DF83-8810-4DF7-A71B-8304532FEF92}">
              <p228:atrbtn authorId="{E0797D8F-301F-57DB-F03A-14295E19E9C2}"/>
              <p228:anchr>
                <p228:comment id="{45CC5C07-1809-45FA-8290-94E93DFE42F1}"/>
              </p228:anchr>
              <p228:add/>
            </p228:event>
            <p228:event time="2026-01-02T23:59:52.588" id="{51215A4F-930F-4F27-A8DD-CDE93549F575}">
              <p228:atrbtn authorId="{E0797D8F-301F-57DB-F03A-14295E19E9C2}"/>
              <p228:anchr>
                <p228:comment id="{45CC5C07-1809-45FA-8290-94E93DFE42F1}"/>
              </p228:anchr>
              <p228:asgn authorId="{E102FD9B-8362-DE1B-43D0-38125AC95DF8}"/>
            </p228:event>
            <p228:event time="2026-01-02T23:59:52.588" id="{2F173381-2DF4-439F-90DA-238DBE0887D1}">
              <p228:atrbtn authorId="{E0797D8F-301F-57DB-F03A-14295E19E9C2}"/>
              <p228:anchr>
                <p228:comment id="{45CC5C07-1809-45FA-8290-94E93DFE42F1}"/>
              </p228:anchr>
              <p228:title val="@VALENTINA FERRENTINO "/>
            </p228:event>
            <p228:event time="2026-01-02T23:59:52.588" id="{5DD3C80F-2FB4-4CB9-AF83-C8CF922FF70E}">
              <p228:atrbtn authorId="{E0797D8F-301F-57DB-F03A-14295E19E9C2}"/>
              <p228:anchr>
                <p228:comment id="{45CC5C07-1809-45FA-8290-94E93DFE42F1}"/>
              </p228:anchr>
              <p228:date stDt="2026-01-02T23:59:52.588" endDt="2026-01-02T23:59:52.588"/>
            </p228:event>
            <p228:event time="2026-01-12T15:38:38.658" id="{452CB14E-1C13-4807-BC19-B52E0CE6FDA9}">
              <p228:atrbtn authorId="{E0797D8F-301F-57DB-F03A-14295E19E9C2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  <p188:cm id="{7FEDBEB5-4050-4211-A3D4-5ECE013F20B8}" authorId="{E0797D8F-301F-57DB-F03A-14295E19E9C2}" status="resolved" created="2026-01-05T22:55:08.682" complete="100000">
    <pc:sldMkLst xmlns:pc="http://schemas.microsoft.com/office/powerpoint/2013/main/command">
      <pc:docMk/>
      <pc:sldMk cId="3239449317" sldId="307"/>
    </pc:sldMkLst>
    <p188:txBody>
      <a:bodyPr/>
      <a:lstStyle/>
      <a:p>
        <a:r>
          <a:rPr lang="it-IT"/>
          <a:t>[@VALENTINA FERRENTINO] eviterei il punto 3 e metterei un punto relativo al frontend o l’app in generale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2CABFE3-5460-43EC-AAC1-B04D535CA0DA}" type="datetimeFigureOut">
              <a:rPr lang="it-IT" smtClean="0"/>
              <a:t>13/01/2026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745E27E-508F-4C5F-9073-49EA01F020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37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2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Una volta </a:t>
            </a:r>
            <a:r>
              <a:rPr lang="en-US" err="1"/>
              <a:t>addestrati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sui dataset standard, </a:t>
            </a:r>
            <a:r>
              <a:rPr lang="en-US" err="1"/>
              <a:t>volevamo</a:t>
            </a:r>
            <a:r>
              <a:rPr lang="en-US"/>
              <a:t> </a:t>
            </a:r>
            <a:r>
              <a:rPr lang="en-US" err="1"/>
              <a:t>vedere</a:t>
            </a:r>
            <a:r>
              <a:rPr lang="en-US"/>
              <a:t> come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comportassero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mondo </a:t>
            </a:r>
            <a:r>
              <a:rPr lang="en-US" err="1"/>
              <a:t>reale</a:t>
            </a:r>
            <a:r>
              <a:rPr lang="en-US"/>
              <a:t>. </a:t>
            </a:r>
            <a:r>
              <a:rPr lang="en-US" err="1"/>
              <a:t>Abbiamo</a:t>
            </a:r>
            <a:r>
              <a:rPr lang="en-US"/>
              <a:t> </a:t>
            </a:r>
            <a:r>
              <a:rPr lang="en-US" err="1"/>
              <a:t>scelto</a:t>
            </a:r>
            <a:r>
              <a:rPr lang="en-US"/>
              <a:t> Napoli e </a:t>
            </a:r>
            <a:r>
              <a:rPr lang="en-US" err="1"/>
              <a:t>analizzato</a:t>
            </a:r>
            <a:r>
              <a:rPr lang="en-US"/>
              <a:t> </a:t>
            </a:r>
            <a:r>
              <a:rPr lang="en-US" err="1"/>
              <a:t>oltre</a:t>
            </a:r>
            <a:r>
              <a:rPr lang="en-US"/>
              <a:t> 212.000 </a:t>
            </a:r>
            <a:r>
              <a:rPr lang="en-US" err="1"/>
              <a:t>recensioni</a:t>
            </a:r>
            <a:r>
              <a:rPr lang="en-US"/>
              <a:t> da Inside Airbnb. </a:t>
            </a:r>
            <a:r>
              <a:rPr lang="en-US" err="1"/>
              <a:t>Abbiamo</a:t>
            </a:r>
            <a:r>
              <a:rPr lang="en-US"/>
              <a:t> </a:t>
            </a:r>
            <a:r>
              <a:rPr lang="en-US" err="1"/>
              <a:t>filtrato</a:t>
            </a:r>
            <a:r>
              <a:rPr lang="en-US"/>
              <a:t> solo quelle in inglese per </a:t>
            </a:r>
            <a:r>
              <a:rPr lang="en-US" err="1"/>
              <a:t>avere</a:t>
            </a:r>
            <a:r>
              <a:rPr lang="en-US"/>
              <a:t> un </a:t>
            </a:r>
            <a:r>
              <a:rPr lang="en-US" err="1"/>
              <a:t>dato</a:t>
            </a:r>
            <a:r>
              <a:rPr lang="en-US"/>
              <a:t> </a:t>
            </a:r>
            <a:r>
              <a:rPr lang="en-US" err="1"/>
              <a:t>pulito</a:t>
            </a:r>
            <a:r>
              <a:rPr lang="en-US"/>
              <a:t> e, </a:t>
            </a:r>
            <a:r>
              <a:rPr lang="en-US" err="1"/>
              <a:t>incrociando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testi</a:t>
            </a:r>
            <a:r>
              <a:rPr lang="en-US"/>
              <a:t> con le coordinate </a:t>
            </a:r>
            <a:r>
              <a:rPr lang="en-US" err="1"/>
              <a:t>geografiche</a:t>
            </a:r>
            <a:r>
              <a:rPr lang="en-US"/>
              <a:t> e </a:t>
            </a:r>
            <a:r>
              <a:rPr lang="en-US" err="1"/>
              <a:t>i</a:t>
            </a:r>
            <a:r>
              <a:rPr lang="en-US"/>
              <a:t> rating, </a:t>
            </a:r>
            <a:r>
              <a:rPr lang="en-US" err="1"/>
              <a:t>siamo</a:t>
            </a:r>
            <a:r>
              <a:rPr lang="en-US"/>
              <a:t> </a:t>
            </a:r>
            <a:r>
              <a:rPr lang="en-US" err="1"/>
              <a:t>riusciti</a:t>
            </a:r>
            <a:r>
              <a:rPr lang="en-US"/>
              <a:t> a </a:t>
            </a:r>
            <a:r>
              <a:rPr lang="en-US" err="1"/>
              <a:t>mappare</a:t>
            </a:r>
            <a:r>
              <a:rPr lang="en-US"/>
              <a:t> il </a:t>
            </a:r>
            <a:r>
              <a:rPr lang="en-US" err="1"/>
              <a:t>rischio</a:t>
            </a:r>
            <a:r>
              <a:rPr lang="en-US"/>
              <a:t> </a:t>
            </a:r>
            <a:r>
              <a:rPr lang="en-US" err="1"/>
              <a:t>reputazionale</a:t>
            </a:r>
            <a:r>
              <a:rPr lang="en-US"/>
              <a:t> della </a:t>
            </a:r>
            <a:r>
              <a:rPr lang="en-US" err="1"/>
              <a:t>città</a:t>
            </a:r>
            <a:r>
              <a:rPr lang="en-US"/>
              <a:t>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66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805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15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61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124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536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730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35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94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90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482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126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656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183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810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497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8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196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151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45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6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184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120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034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183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674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929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una</a:t>
            </a:r>
            <a:r>
              <a:rPr lang="en-US"/>
              <a:t> </a:t>
            </a:r>
            <a:r>
              <a:rPr lang="en-US" b="1" err="1"/>
              <a:t>mappa</a:t>
            </a:r>
            <a:r>
              <a:rPr lang="en-US" b="1"/>
              <a:t> </a:t>
            </a:r>
            <a:r>
              <a:rPr lang="en-US" b="1" err="1"/>
              <a:t>geospaziale</a:t>
            </a:r>
            <a:r>
              <a:rPr lang="en-US"/>
              <a:t> di Napoli dove le </a:t>
            </a:r>
            <a:r>
              <a:rPr lang="en-US" err="1"/>
              <a:t>strutture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mappate</a:t>
            </a:r>
            <a:r>
              <a:rPr lang="en-US"/>
              <a:t> </a:t>
            </a:r>
            <a:r>
              <a:rPr lang="en-US" err="1"/>
              <a:t>tramite</a:t>
            </a:r>
            <a:r>
              <a:rPr lang="en-US"/>
              <a:t> </a:t>
            </a:r>
            <a:r>
              <a:rPr lang="en-US" b="1" err="1"/>
              <a:t>indicatori</a:t>
            </a:r>
            <a:r>
              <a:rPr lang="en-US" b="1"/>
              <a:t> </a:t>
            </a:r>
            <a:r>
              <a:rPr lang="en-US" b="1" err="1"/>
              <a:t>cromatici</a:t>
            </a:r>
            <a:r>
              <a:rPr lang="en-US"/>
              <a:t> (dal </a:t>
            </a:r>
            <a:r>
              <a:rPr lang="en-US" err="1"/>
              <a:t>verde</a:t>
            </a:r>
            <a:r>
              <a:rPr lang="en-US"/>
              <a:t> al rosso). Il </a:t>
            </a:r>
            <a:r>
              <a:rPr lang="en-US" err="1"/>
              <a:t>colore</a:t>
            </a:r>
            <a:r>
              <a:rPr lang="en-US"/>
              <a:t> non </a:t>
            </a:r>
            <a:r>
              <a:rPr lang="en-US" err="1"/>
              <a:t>rappresenta</a:t>
            </a:r>
            <a:r>
              <a:rPr lang="en-US"/>
              <a:t> il </a:t>
            </a:r>
            <a:r>
              <a:rPr lang="en-US" err="1"/>
              <a:t>gradimento</a:t>
            </a:r>
            <a:r>
              <a:rPr lang="en-US"/>
              <a:t> degli </a:t>
            </a:r>
            <a:r>
              <a:rPr lang="en-US" err="1"/>
              <a:t>utenti</a:t>
            </a:r>
            <a:r>
              <a:rPr lang="en-US"/>
              <a:t>, ma il </a:t>
            </a:r>
            <a:r>
              <a:rPr lang="en-US" err="1"/>
              <a:t>livello</a:t>
            </a:r>
            <a:r>
              <a:rPr lang="en-US"/>
              <a:t> di </a:t>
            </a:r>
            <a:r>
              <a:rPr lang="en-US" b="1" err="1"/>
              <a:t>affidabilità</a:t>
            </a:r>
            <a:r>
              <a:rPr lang="en-US" b="1"/>
              <a:t> </a:t>
            </a:r>
            <a:r>
              <a:rPr lang="en-US" b="1" err="1"/>
              <a:t>calcolato</a:t>
            </a:r>
            <a:r>
              <a:rPr lang="en-US"/>
              <a:t> </a:t>
            </a:r>
            <a:r>
              <a:rPr lang="en-US" err="1"/>
              <a:t>dai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, </a:t>
            </a:r>
            <a:r>
              <a:rPr lang="en-US" err="1"/>
              <a:t>rendendo</a:t>
            </a:r>
            <a:r>
              <a:rPr lang="en-US"/>
              <a:t> </a:t>
            </a:r>
            <a:r>
              <a:rPr lang="en-US" err="1"/>
              <a:t>immediata</a:t>
            </a:r>
            <a:r>
              <a:rPr lang="en-US"/>
              <a:t> </a:t>
            </a:r>
            <a:r>
              <a:rPr lang="en-US" err="1"/>
              <a:t>l'identificazione</a:t>
            </a:r>
            <a:r>
              <a:rPr lang="en-US"/>
              <a:t> di </a:t>
            </a:r>
            <a:r>
              <a:rPr lang="en-US" err="1"/>
              <a:t>possibili</a:t>
            </a:r>
            <a:r>
              <a:rPr lang="en-US"/>
              <a:t> </a:t>
            </a:r>
            <a:r>
              <a:rPr lang="en-US" err="1"/>
              <a:t>anomalie</a:t>
            </a:r>
            <a:r>
              <a:rPr lang="en-US"/>
              <a:t>.</a:t>
            </a:r>
          </a:p>
          <a:p>
            <a:r>
              <a:rPr lang="en-US"/>
              <a:t>Per ogni </a:t>
            </a:r>
            <a:r>
              <a:rPr lang="en-US" err="1"/>
              <a:t>annuncio</a:t>
            </a:r>
            <a:r>
              <a:rPr lang="en-US"/>
              <a:t> è </a:t>
            </a:r>
            <a:r>
              <a:rPr lang="en-US" err="1"/>
              <a:t>disponibile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sintesi</a:t>
            </a:r>
            <a:r>
              <a:rPr lang="en-US"/>
              <a:t> </a:t>
            </a:r>
            <a:r>
              <a:rPr lang="en-US" err="1"/>
              <a:t>dettagliata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espone</a:t>
            </a:r>
            <a:r>
              <a:rPr lang="en-US"/>
              <a:t> </a:t>
            </a:r>
            <a:r>
              <a:rPr lang="en-US" err="1"/>
              <a:t>l'</a:t>
            </a:r>
            <a:r>
              <a:rPr lang="en-US" b="1" err="1"/>
              <a:t>Indice</a:t>
            </a:r>
            <a:r>
              <a:rPr lang="en-US" b="1"/>
              <a:t> di </a:t>
            </a:r>
            <a:r>
              <a:rPr lang="en-US" b="1" err="1"/>
              <a:t>Affidabilità</a:t>
            </a:r>
            <a:r>
              <a:rPr lang="en-US"/>
              <a:t> </a:t>
            </a:r>
            <a:r>
              <a:rPr lang="en-US" err="1"/>
              <a:t>percentuale</a:t>
            </a:r>
            <a:r>
              <a:rPr lang="en-US"/>
              <a:t>, la </a:t>
            </a:r>
            <a:r>
              <a:rPr lang="en-US" err="1"/>
              <a:t>scomposizione</a:t>
            </a:r>
            <a:r>
              <a:rPr lang="en-US"/>
              <a:t> del </a:t>
            </a:r>
            <a:r>
              <a:rPr lang="en-US" b="1"/>
              <a:t>Sentiment</a:t>
            </a:r>
            <a:r>
              <a:rPr lang="en-US"/>
              <a:t> (</a:t>
            </a:r>
            <a:r>
              <a:rPr lang="en-US" err="1"/>
              <a:t>positivo</a:t>
            </a:r>
            <a:r>
              <a:rPr lang="en-US"/>
              <a:t>, </a:t>
            </a:r>
            <a:r>
              <a:rPr lang="en-US" err="1"/>
              <a:t>negativo</a:t>
            </a:r>
            <a:r>
              <a:rPr lang="en-US"/>
              <a:t>, </a:t>
            </a:r>
            <a:r>
              <a:rPr lang="en-US" err="1"/>
              <a:t>neutro</a:t>
            </a:r>
            <a:r>
              <a:rPr lang="en-US"/>
              <a:t>) e </a:t>
            </a:r>
            <a:r>
              <a:rPr lang="en-US" err="1"/>
              <a:t>specifici</a:t>
            </a:r>
            <a:r>
              <a:rPr lang="en-US"/>
              <a:t> </a:t>
            </a:r>
            <a:r>
              <a:rPr lang="en-US" b="1" err="1"/>
              <a:t>segnali</a:t>
            </a:r>
            <a:r>
              <a:rPr lang="en-US" b="1"/>
              <a:t> di </a:t>
            </a:r>
            <a:r>
              <a:rPr lang="en-US" b="1" err="1"/>
              <a:t>allerta</a:t>
            </a:r>
            <a:r>
              <a:rPr lang="en-US"/>
              <a:t> </a:t>
            </a:r>
            <a:r>
              <a:rPr lang="en-US" err="1"/>
              <a:t>derivati</a:t>
            </a:r>
            <a:r>
              <a:rPr lang="en-US"/>
              <a:t> </a:t>
            </a:r>
            <a:r>
              <a:rPr lang="en-US" err="1"/>
              <a:t>dai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di Bot-Detection.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687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886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9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21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64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9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65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64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primi</a:t>
            </a:r>
            <a:r>
              <a:rPr lang="en-US"/>
              <a:t> due dataset </a:t>
            </a:r>
            <a:r>
              <a:rPr lang="en-US" err="1"/>
              <a:t>servono</a:t>
            </a:r>
            <a:r>
              <a:rPr lang="en-US"/>
              <a:t> per "</a:t>
            </a:r>
            <a:r>
              <a:rPr lang="en-US" err="1"/>
              <a:t>addestrare</a:t>
            </a:r>
            <a:r>
              <a:rPr lang="en-US"/>
              <a:t>" </a:t>
            </a:r>
            <a:r>
              <a:rPr lang="en-US" err="1"/>
              <a:t>l'AI</a:t>
            </a:r>
            <a:r>
              <a:rPr lang="en-US"/>
              <a:t>, </a:t>
            </a:r>
            <a:r>
              <a:rPr lang="en-US" err="1"/>
              <a:t>mentre</a:t>
            </a:r>
            <a:r>
              <a:rPr lang="en-US"/>
              <a:t> il </a:t>
            </a:r>
            <a:r>
              <a:rPr lang="en-US" err="1"/>
              <a:t>terzo</a:t>
            </a:r>
            <a:r>
              <a:rPr lang="en-US"/>
              <a:t> è dove </a:t>
            </a:r>
            <a:r>
              <a:rPr lang="en-US" err="1"/>
              <a:t>Trasite</a:t>
            </a:r>
            <a:r>
              <a:rPr lang="en-US"/>
              <a:t>! </a:t>
            </a:r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effettivamente</a:t>
            </a:r>
            <a:r>
              <a:rPr lang="en-US"/>
              <a:t> </a:t>
            </a:r>
            <a:r>
              <a:rPr lang="en-US" err="1"/>
              <a:t>utilizzato</a:t>
            </a:r>
            <a:r>
              <a:rPr lang="en-US"/>
              <a:t> per </a:t>
            </a:r>
            <a:r>
              <a:rPr lang="en-US" err="1"/>
              <a:t>aiutare</a:t>
            </a:r>
            <a:r>
              <a:rPr lang="en-US"/>
              <a:t> </a:t>
            </a:r>
            <a:r>
              <a:rPr lang="en-US" err="1"/>
              <a:t>l'utente</a:t>
            </a:r>
            <a:r>
              <a:rPr lang="en-US"/>
              <a:t>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E27E-508F-4C5F-9073-49EA01F020A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2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0A0C7C-510F-684E-31DA-9F7144326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4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E7C307-A7AB-AF70-10FD-238FD0BCB6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17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E272531-8E67-AA2D-1533-2EA46E87B3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70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8E0EAE-CFFE-A18C-4CB3-5CEEDF3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76060" y="71745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66B23B-6E15-5AA9-AAD2-3DEEC78CC8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6060" y="2721353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3961C1-E39D-4731-3B53-1D7FCEC9C5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6059" y="472524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8C2B99B-0063-023D-A752-416A786C0B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07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CE7CF7-6BC2-9BA7-3526-5ED44F9C50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4341" y="1196974"/>
            <a:ext cx="2493931" cy="2232026"/>
          </a:xfrm>
          <a:custGeom>
            <a:avLst/>
            <a:gdLst>
              <a:gd name="connsiteX0" fmla="*/ 175549 w 2493931"/>
              <a:gd name="connsiteY0" fmla="*/ 0 h 2232026"/>
              <a:gd name="connsiteX1" fmla="*/ 2318382 w 2493931"/>
              <a:gd name="connsiteY1" fmla="*/ 0 h 2232026"/>
              <a:gd name="connsiteX2" fmla="*/ 2493931 w 2493931"/>
              <a:gd name="connsiteY2" fmla="*/ 175549 h 2232026"/>
              <a:gd name="connsiteX3" fmla="*/ 2493931 w 2493931"/>
              <a:gd name="connsiteY3" fmla="*/ 2056477 h 2232026"/>
              <a:gd name="connsiteX4" fmla="*/ 2318382 w 2493931"/>
              <a:gd name="connsiteY4" fmla="*/ 2232026 h 2232026"/>
              <a:gd name="connsiteX5" fmla="*/ 175549 w 2493931"/>
              <a:gd name="connsiteY5" fmla="*/ 2232026 h 2232026"/>
              <a:gd name="connsiteX6" fmla="*/ 0 w 2493931"/>
              <a:gd name="connsiteY6" fmla="*/ 2056477 h 2232026"/>
              <a:gd name="connsiteX7" fmla="*/ 0 w 2493931"/>
              <a:gd name="connsiteY7" fmla="*/ 175549 h 2232026"/>
              <a:gd name="connsiteX8" fmla="*/ 175549 w 2493931"/>
              <a:gd name="connsiteY8" fmla="*/ 0 h 223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232026">
                <a:moveTo>
                  <a:pt x="175549" y="0"/>
                </a:moveTo>
                <a:lnTo>
                  <a:pt x="2318382" y="0"/>
                </a:lnTo>
                <a:cubicBezTo>
                  <a:pt x="2415335" y="0"/>
                  <a:pt x="2493931" y="78596"/>
                  <a:pt x="2493931" y="175549"/>
                </a:cubicBezTo>
                <a:lnTo>
                  <a:pt x="2493931" y="2056477"/>
                </a:lnTo>
                <a:cubicBezTo>
                  <a:pt x="2493931" y="2153430"/>
                  <a:pt x="2415335" y="2232026"/>
                  <a:pt x="2318382" y="2232026"/>
                </a:cubicBezTo>
                <a:lnTo>
                  <a:pt x="175549" y="2232026"/>
                </a:lnTo>
                <a:cubicBezTo>
                  <a:pt x="78596" y="2232026"/>
                  <a:pt x="0" y="2153430"/>
                  <a:pt x="0" y="2056477"/>
                </a:cubicBezTo>
                <a:lnTo>
                  <a:pt x="0" y="175549"/>
                </a:lnTo>
                <a:cubicBezTo>
                  <a:pt x="0" y="78596"/>
                  <a:pt x="78596" y="0"/>
                  <a:pt x="1755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8FB67A8-E5EC-3238-3481-A5B0A913AA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342" y="3723431"/>
            <a:ext cx="2493931" cy="2305851"/>
          </a:xfrm>
          <a:custGeom>
            <a:avLst/>
            <a:gdLst>
              <a:gd name="connsiteX0" fmla="*/ 181355 w 2493931"/>
              <a:gd name="connsiteY0" fmla="*/ 0 h 2305851"/>
              <a:gd name="connsiteX1" fmla="*/ 2312576 w 2493931"/>
              <a:gd name="connsiteY1" fmla="*/ 0 h 2305851"/>
              <a:gd name="connsiteX2" fmla="*/ 2493931 w 2493931"/>
              <a:gd name="connsiteY2" fmla="*/ 181355 h 2305851"/>
              <a:gd name="connsiteX3" fmla="*/ 2493931 w 2493931"/>
              <a:gd name="connsiteY3" fmla="*/ 2124496 h 2305851"/>
              <a:gd name="connsiteX4" fmla="*/ 2312576 w 2493931"/>
              <a:gd name="connsiteY4" fmla="*/ 2305851 h 2305851"/>
              <a:gd name="connsiteX5" fmla="*/ 181355 w 2493931"/>
              <a:gd name="connsiteY5" fmla="*/ 2305851 h 2305851"/>
              <a:gd name="connsiteX6" fmla="*/ 0 w 2493931"/>
              <a:gd name="connsiteY6" fmla="*/ 2124496 h 2305851"/>
              <a:gd name="connsiteX7" fmla="*/ 0 w 2493931"/>
              <a:gd name="connsiteY7" fmla="*/ 181355 h 2305851"/>
              <a:gd name="connsiteX8" fmla="*/ 181355 w 2493931"/>
              <a:gd name="connsiteY8" fmla="*/ 0 h 230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305851">
                <a:moveTo>
                  <a:pt x="181355" y="0"/>
                </a:moveTo>
                <a:lnTo>
                  <a:pt x="2312576" y="0"/>
                </a:lnTo>
                <a:cubicBezTo>
                  <a:pt x="2412736" y="0"/>
                  <a:pt x="2493931" y="81195"/>
                  <a:pt x="2493931" y="181355"/>
                </a:cubicBezTo>
                <a:lnTo>
                  <a:pt x="2493931" y="2124496"/>
                </a:lnTo>
                <a:cubicBezTo>
                  <a:pt x="2493931" y="2224656"/>
                  <a:pt x="2412736" y="2305851"/>
                  <a:pt x="2312576" y="2305851"/>
                </a:cubicBezTo>
                <a:lnTo>
                  <a:pt x="181355" y="2305851"/>
                </a:lnTo>
                <a:cubicBezTo>
                  <a:pt x="81195" y="2305851"/>
                  <a:pt x="0" y="2224656"/>
                  <a:pt x="0" y="2124496"/>
                </a:cubicBezTo>
                <a:lnTo>
                  <a:pt x="0" y="181355"/>
                </a:lnTo>
                <a:cubicBezTo>
                  <a:pt x="0" y="81195"/>
                  <a:pt x="81195" y="0"/>
                  <a:pt x="181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8CE4F9-11DE-636C-8FDC-1BDD6EAF57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4565" y="2578100"/>
            <a:ext cx="2599303" cy="3451181"/>
          </a:xfrm>
          <a:custGeom>
            <a:avLst/>
            <a:gdLst>
              <a:gd name="connsiteX0" fmla="*/ 204435 w 2599303"/>
              <a:gd name="connsiteY0" fmla="*/ 0 h 3451181"/>
              <a:gd name="connsiteX1" fmla="*/ 2394868 w 2599303"/>
              <a:gd name="connsiteY1" fmla="*/ 0 h 3451181"/>
              <a:gd name="connsiteX2" fmla="*/ 2599303 w 2599303"/>
              <a:gd name="connsiteY2" fmla="*/ 204435 h 3451181"/>
              <a:gd name="connsiteX3" fmla="*/ 2599303 w 2599303"/>
              <a:gd name="connsiteY3" fmla="*/ 3246746 h 3451181"/>
              <a:gd name="connsiteX4" fmla="*/ 2394868 w 2599303"/>
              <a:gd name="connsiteY4" fmla="*/ 3451181 h 3451181"/>
              <a:gd name="connsiteX5" fmla="*/ 204435 w 2599303"/>
              <a:gd name="connsiteY5" fmla="*/ 3451181 h 3451181"/>
              <a:gd name="connsiteX6" fmla="*/ 0 w 2599303"/>
              <a:gd name="connsiteY6" fmla="*/ 3246746 h 3451181"/>
              <a:gd name="connsiteX7" fmla="*/ 0 w 2599303"/>
              <a:gd name="connsiteY7" fmla="*/ 204435 h 3451181"/>
              <a:gd name="connsiteX8" fmla="*/ 204435 w 2599303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303" h="3451181">
                <a:moveTo>
                  <a:pt x="204435" y="0"/>
                </a:moveTo>
                <a:lnTo>
                  <a:pt x="2394868" y="0"/>
                </a:lnTo>
                <a:cubicBezTo>
                  <a:pt x="2507774" y="0"/>
                  <a:pt x="2599303" y="91529"/>
                  <a:pt x="2599303" y="204435"/>
                </a:cubicBezTo>
                <a:lnTo>
                  <a:pt x="2599303" y="3246746"/>
                </a:lnTo>
                <a:cubicBezTo>
                  <a:pt x="2599303" y="3359652"/>
                  <a:pt x="2507774" y="3451181"/>
                  <a:pt x="2394868" y="3451181"/>
                </a:cubicBezTo>
                <a:lnTo>
                  <a:pt x="204435" y="3451181"/>
                </a:lnTo>
                <a:cubicBezTo>
                  <a:pt x="91529" y="3451181"/>
                  <a:pt x="0" y="3359652"/>
                  <a:pt x="0" y="3246746"/>
                </a:cubicBezTo>
                <a:lnTo>
                  <a:pt x="0" y="204435"/>
                </a:lnTo>
                <a:cubicBezTo>
                  <a:pt x="0" y="91529"/>
                  <a:pt x="91529" y="0"/>
                  <a:pt x="2044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98CA0E-3E56-E68F-C7D8-00382BCEC9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0" y="2578101"/>
            <a:ext cx="2387686" cy="3451181"/>
          </a:xfrm>
          <a:custGeom>
            <a:avLst/>
            <a:gdLst>
              <a:gd name="connsiteX0" fmla="*/ 187792 w 2387686"/>
              <a:gd name="connsiteY0" fmla="*/ 0 h 3451181"/>
              <a:gd name="connsiteX1" fmla="*/ 2199894 w 2387686"/>
              <a:gd name="connsiteY1" fmla="*/ 0 h 3451181"/>
              <a:gd name="connsiteX2" fmla="*/ 2387686 w 2387686"/>
              <a:gd name="connsiteY2" fmla="*/ 187792 h 3451181"/>
              <a:gd name="connsiteX3" fmla="*/ 2387686 w 2387686"/>
              <a:gd name="connsiteY3" fmla="*/ 3263389 h 3451181"/>
              <a:gd name="connsiteX4" fmla="*/ 2199894 w 2387686"/>
              <a:gd name="connsiteY4" fmla="*/ 3451181 h 3451181"/>
              <a:gd name="connsiteX5" fmla="*/ 187792 w 2387686"/>
              <a:gd name="connsiteY5" fmla="*/ 3451181 h 3451181"/>
              <a:gd name="connsiteX6" fmla="*/ 0 w 2387686"/>
              <a:gd name="connsiteY6" fmla="*/ 3263389 h 3451181"/>
              <a:gd name="connsiteX7" fmla="*/ 0 w 2387686"/>
              <a:gd name="connsiteY7" fmla="*/ 187792 h 3451181"/>
              <a:gd name="connsiteX8" fmla="*/ 187792 w 2387686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86" h="3451181">
                <a:moveTo>
                  <a:pt x="187792" y="0"/>
                </a:moveTo>
                <a:lnTo>
                  <a:pt x="2199894" y="0"/>
                </a:lnTo>
                <a:cubicBezTo>
                  <a:pt x="2303609" y="0"/>
                  <a:pt x="2387686" y="84077"/>
                  <a:pt x="2387686" y="187792"/>
                </a:cubicBezTo>
                <a:lnTo>
                  <a:pt x="2387686" y="3263389"/>
                </a:lnTo>
                <a:cubicBezTo>
                  <a:pt x="2387686" y="3367104"/>
                  <a:pt x="2303609" y="3451181"/>
                  <a:pt x="2199894" y="3451181"/>
                </a:cubicBezTo>
                <a:lnTo>
                  <a:pt x="187792" y="3451181"/>
                </a:lnTo>
                <a:cubicBezTo>
                  <a:pt x="84077" y="3451181"/>
                  <a:pt x="0" y="3367104"/>
                  <a:pt x="0" y="3263389"/>
                </a:cubicBezTo>
                <a:lnTo>
                  <a:pt x="0" y="187792"/>
                </a:lnTo>
                <a:cubicBezTo>
                  <a:pt x="0" y="84077"/>
                  <a:pt x="84077" y="0"/>
                  <a:pt x="187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07ED7C0-6140-B889-EADF-9D046DE11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16819" y="1196974"/>
            <a:ext cx="2709954" cy="2260557"/>
          </a:xfrm>
          <a:custGeom>
            <a:avLst/>
            <a:gdLst>
              <a:gd name="connsiteX0" fmla="*/ 177793 w 2709954"/>
              <a:gd name="connsiteY0" fmla="*/ 0 h 2260557"/>
              <a:gd name="connsiteX1" fmla="*/ 2532161 w 2709954"/>
              <a:gd name="connsiteY1" fmla="*/ 0 h 2260557"/>
              <a:gd name="connsiteX2" fmla="*/ 2709954 w 2709954"/>
              <a:gd name="connsiteY2" fmla="*/ 177793 h 2260557"/>
              <a:gd name="connsiteX3" fmla="*/ 2709954 w 2709954"/>
              <a:gd name="connsiteY3" fmla="*/ 2082764 h 2260557"/>
              <a:gd name="connsiteX4" fmla="*/ 2532161 w 2709954"/>
              <a:gd name="connsiteY4" fmla="*/ 2260557 h 2260557"/>
              <a:gd name="connsiteX5" fmla="*/ 177793 w 2709954"/>
              <a:gd name="connsiteY5" fmla="*/ 2260557 h 2260557"/>
              <a:gd name="connsiteX6" fmla="*/ 0 w 2709954"/>
              <a:gd name="connsiteY6" fmla="*/ 2082764 h 2260557"/>
              <a:gd name="connsiteX7" fmla="*/ 0 w 2709954"/>
              <a:gd name="connsiteY7" fmla="*/ 177793 h 2260557"/>
              <a:gd name="connsiteX8" fmla="*/ 177793 w 2709954"/>
              <a:gd name="connsiteY8" fmla="*/ 0 h 226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60557">
                <a:moveTo>
                  <a:pt x="177793" y="0"/>
                </a:moveTo>
                <a:lnTo>
                  <a:pt x="2532161" y="0"/>
                </a:lnTo>
                <a:cubicBezTo>
                  <a:pt x="2630353" y="0"/>
                  <a:pt x="2709954" y="79601"/>
                  <a:pt x="2709954" y="177793"/>
                </a:cubicBezTo>
                <a:lnTo>
                  <a:pt x="2709954" y="2082764"/>
                </a:lnTo>
                <a:cubicBezTo>
                  <a:pt x="2709954" y="2180956"/>
                  <a:pt x="2630353" y="2260557"/>
                  <a:pt x="2532161" y="2260557"/>
                </a:cubicBezTo>
                <a:lnTo>
                  <a:pt x="177793" y="2260557"/>
                </a:lnTo>
                <a:cubicBezTo>
                  <a:pt x="79601" y="2260557"/>
                  <a:pt x="0" y="2180956"/>
                  <a:pt x="0" y="2082764"/>
                </a:cubicBezTo>
                <a:lnTo>
                  <a:pt x="0" y="177793"/>
                </a:lnTo>
                <a:cubicBezTo>
                  <a:pt x="0" y="79601"/>
                  <a:pt x="79601" y="0"/>
                  <a:pt x="1777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9AD42B-95AD-E387-4E6E-26ACB1B73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16819" y="3723431"/>
            <a:ext cx="2709954" cy="2305850"/>
          </a:xfrm>
          <a:custGeom>
            <a:avLst/>
            <a:gdLst>
              <a:gd name="connsiteX0" fmla="*/ 173301 w 2709954"/>
              <a:gd name="connsiteY0" fmla="*/ 0 h 2203450"/>
              <a:gd name="connsiteX1" fmla="*/ 2536653 w 2709954"/>
              <a:gd name="connsiteY1" fmla="*/ 0 h 2203450"/>
              <a:gd name="connsiteX2" fmla="*/ 2709954 w 2709954"/>
              <a:gd name="connsiteY2" fmla="*/ 173301 h 2203450"/>
              <a:gd name="connsiteX3" fmla="*/ 2709954 w 2709954"/>
              <a:gd name="connsiteY3" fmla="*/ 2030149 h 2203450"/>
              <a:gd name="connsiteX4" fmla="*/ 2536653 w 2709954"/>
              <a:gd name="connsiteY4" fmla="*/ 2203450 h 2203450"/>
              <a:gd name="connsiteX5" fmla="*/ 173301 w 2709954"/>
              <a:gd name="connsiteY5" fmla="*/ 2203450 h 2203450"/>
              <a:gd name="connsiteX6" fmla="*/ 0 w 2709954"/>
              <a:gd name="connsiteY6" fmla="*/ 2030149 h 2203450"/>
              <a:gd name="connsiteX7" fmla="*/ 0 w 2709954"/>
              <a:gd name="connsiteY7" fmla="*/ 173301 h 2203450"/>
              <a:gd name="connsiteX8" fmla="*/ 173301 w 2709954"/>
              <a:gd name="connsiteY8" fmla="*/ 0 h 220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03450">
                <a:moveTo>
                  <a:pt x="173301" y="0"/>
                </a:moveTo>
                <a:lnTo>
                  <a:pt x="2536653" y="0"/>
                </a:lnTo>
                <a:cubicBezTo>
                  <a:pt x="2632364" y="0"/>
                  <a:pt x="2709954" y="77590"/>
                  <a:pt x="2709954" y="173301"/>
                </a:cubicBezTo>
                <a:lnTo>
                  <a:pt x="2709954" y="2030149"/>
                </a:lnTo>
                <a:cubicBezTo>
                  <a:pt x="2709954" y="2125860"/>
                  <a:pt x="2632364" y="2203450"/>
                  <a:pt x="2536653" y="2203450"/>
                </a:cubicBezTo>
                <a:lnTo>
                  <a:pt x="173301" y="2203450"/>
                </a:lnTo>
                <a:cubicBezTo>
                  <a:pt x="77590" y="2203450"/>
                  <a:pt x="0" y="2125860"/>
                  <a:pt x="0" y="2030149"/>
                </a:cubicBezTo>
                <a:lnTo>
                  <a:pt x="0" y="173301"/>
                </a:lnTo>
                <a:cubicBezTo>
                  <a:pt x="0" y="77590"/>
                  <a:pt x="77590" y="0"/>
                  <a:pt x="173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8D8870-ABCB-2D7F-EAB5-A88CBD9364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89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150A8F-FBFA-4653-1797-1C9816C6C0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226" y="2644170"/>
            <a:ext cx="3927995" cy="3172810"/>
          </a:xfrm>
          <a:custGeom>
            <a:avLst/>
            <a:gdLst>
              <a:gd name="connsiteX0" fmla="*/ 249542 w 3927995"/>
              <a:gd name="connsiteY0" fmla="*/ 0 h 3172810"/>
              <a:gd name="connsiteX1" fmla="*/ 3678453 w 3927995"/>
              <a:gd name="connsiteY1" fmla="*/ 0 h 3172810"/>
              <a:gd name="connsiteX2" fmla="*/ 3927995 w 3927995"/>
              <a:gd name="connsiteY2" fmla="*/ 249542 h 3172810"/>
              <a:gd name="connsiteX3" fmla="*/ 3927995 w 3927995"/>
              <a:gd name="connsiteY3" fmla="*/ 2923268 h 3172810"/>
              <a:gd name="connsiteX4" fmla="*/ 3678453 w 3927995"/>
              <a:gd name="connsiteY4" fmla="*/ 3172810 h 3172810"/>
              <a:gd name="connsiteX5" fmla="*/ 249542 w 3927995"/>
              <a:gd name="connsiteY5" fmla="*/ 3172810 h 3172810"/>
              <a:gd name="connsiteX6" fmla="*/ 0 w 3927995"/>
              <a:gd name="connsiteY6" fmla="*/ 2923268 h 3172810"/>
              <a:gd name="connsiteX7" fmla="*/ 0 w 3927995"/>
              <a:gd name="connsiteY7" fmla="*/ 249542 h 3172810"/>
              <a:gd name="connsiteX8" fmla="*/ 249542 w 3927995"/>
              <a:gd name="connsiteY8" fmla="*/ 0 h 31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995" h="3172810">
                <a:moveTo>
                  <a:pt x="249542" y="0"/>
                </a:moveTo>
                <a:lnTo>
                  <a:pt x="3678453" y="0"/>
                </a:lnTo>
                <a:cubicBezTo>
                  <a:pt x="3816271" y="0"/>
                  <a:pt x="3927995" y="111724"/>
                  <a:pt x="3927995" y="249542"/>
                </a:cubicBezTo>
                <a:lnTo>
                  <a:pt x="3927995" y="2923268"/>
                </a:lnTo>
                <a:cubicBezTo>
                  <a:pt x="3927995" y="3061086"/>
                  <a:pt x="3816271" y="3172810"/>
                  <a:pt x="3678453" y="3172810"/>
                </a:cubicBezTo>
                <a:lnTo>
                  <a:pt x="249542" y="3172810"/>
                </a:lnTo>
                <a:cubicBezTo>
                  <a:pt x="111724" y="3172810"/>
                  <a:pt x="0" y="3061086"/>
                  <a:pt x="0" y="2923268"/>
                </a:cubicBezTo>
                <a:lnTo>
                  <a:pt x="0" y="249542"/>
                </a:lnTo>
                <a:cubicBezTo>
                  <a:pt x="0" y="111724"/>
                  <a:pt x="111724" y="0"/>
                  <a:pt x="249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D0B71F0-5868-C590-4E35-A4CA4E45A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15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BCB6F6F-18F1-8B11-43E5-84EE043AA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6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7AFF4B-9A17-8FC6-7226-00B73B973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90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3DCFB-E8EC-208C-E0CE-058350F727B1}"/>
              </a:ext>
            </a:extLst>
          </p:cNvPr>
          <p:cNvSpPr/>
          <p:nvPr userDrawn="1"/>
        </p:nvSpPr>
        <p:spPr>
          <a:xfrm>
            <a:off x="2314575" y="0"/>
            <a:ext cx="779145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1E09EB-AE98-3008-98A2-08555EB99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386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E95735-3BA7-8EE4-B195-AA30D8193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600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A11C9E-8EA2-A0D4-1498-FE851A29FC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9043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0A81E6-6DDA-B0F7-666B-F46C7A242D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7486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63D1538-80FE-35B9-7B2E-E8FC164E1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5928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37BC38-9D23-2AF5-81A8-A5CE63210A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94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E1658CC-17AD-491D-DBF3-41CCAEFB7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4C205E-0AC8-D513-96A2-87FF4AB09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28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4CA004-B1AA-F0AE-F19E-756725758F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5980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9AE022-733B-6F7C-D742-4EB956ED6E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888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2B8061-E09C-38EA-5A30-5687452EF1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5980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C142B4E-8D5E-CFD8-DFE4-C9293C3302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4889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80DC82-1EF5-9D47-B5C6-EEDD5BB686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53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717420-3FBD-C833-BF02-F5C8CCD3F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8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30451A-A827-AD97-9A3B-7745E66BFF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6069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1F2A65-1815-2F76-CF25-51D657B5C8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8140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075098-1B54-88EF-CDC9-648EA16A2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211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9A2A931-3687-FAB3-6D40-C0DE58427B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085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B660EAA-2EF3-9A9A-5B02-54DE2583B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42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2DFCB2-0C2D-0830-D890-088E32653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7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DC9E484-7424-B8ED-BDFF-774DDE7A3A6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1"/>
          <a:stretch>
            <a:fillRect/>
          </a:stretch>
        </p:blipFill>
        <p:spPr>
          <a:xfrm>
            <a:off x="3018691" y="136689"/>
            <a:ext cx="6154618" cy="6584622"/>
          </a:xfrm>
          <a:custGeom>
            <a:avLst/>
            <a:gdLst>
              <a:gd name="connsiteX0" fmla="*/ 0 w 1837407"/>
              <a:gd name="connsiteY0" fmla="*/ 0 h 1965783"/>
              <a:gd name="connsiteX1" fmla="*/ 1837407 w 1837407"/>
              <a:gd name="connsiteY1" fmla="*/ 0 h 1965783"/>
              <a:gd name="connsiteX2" fmla="*/ 1837407 w 1837407"/>
              <a:gd name="connsiteY2" fmla="*/ 1965783 h 1965783"/>
              <a:gd name="connsiteX3" fmla="*/ 0 w 1837407"/>
              <a:gd name="connsiteY3" fmla="*/ 1965783 h 1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407" h="1965783">
                <a:moveTo>
                  <a:pt x="0" y="0"/>
                </a:moveTo>
                <a:lnTo>
                  <a:pt x="1837407" y="0"/>
                </a:lnTo>
                <a:lnTo>
                  <a:pt x="1837407" y="1965783"/>
                </a:lnTo>
                <a:lnTo>
                  <a:pt x="0" y="1965783"/>
                </a:lnTo>
                <a:close/>
              </a:path>
            </a:pathLst>
          </a:custGeom>
          <a:noFill/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0AC4D6-72A2-7BF4-C1FA-820415A25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BE66DE-B259-47F7-A11E-81C4B0936B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68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8/10/relationships/comments" Target="../comments/modernComment_106_419CCBBA.xm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32201FEE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E669F8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42021E7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9881853F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4A7CAE9D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11603E0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C11612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6E0579B9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16A6646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microsoft.com/office/2018/10/relationships/comments" Target="../comments/modernComment_127_F922E80C.xml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80BCFACB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E1C858EB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32391ED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A_364F9F7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18/10/relationships/comments" Target="../comments/modernComment_101_2C4A19D1.xm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EFA8EF8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458BD5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AFE5039B-6B86-2090-5D0B-DCF071DB00BF}"/>
              </a:ext>
            </a:extLst>
          </p:cNvPr>
          <p:cNvGrpSpPr/>
          <p:nvPr/>
        </p:nvGrpSpPr>
        <p:grpSpPr>
          <a:xfrm>
            <a:off x="2516039" y="4350950"/>
            <a:ext cx="7246189" cy="750497"/>
            <a:chOff x="2516039" y="4350950"/>
            <a:chExt cx="7246189" cy="75049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2516039" y="4350950"/>
              <a:ext cx="7246189" cy="750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090D3F-C860-F484-FD32-D4B6CFDF647B}"/>
                </a:ext>
              </a:extLst>
            </p:cNvPr>
            <p:cNvSpPr/>
            <p:nvPr/>
          </p:nvSpPr>
          <p:spPr>
            <a:xfrm>
              <a:off x="9096839" y="4458652"/>
              <a:ext cx="543464" cy="535094"/>
            </a:xfrm>
            <a:prstGeom prst="roundRect">
              <a:avLst>
                <a:gd name="adj" fmla="val 50000"/>
              </a:avLst>
            </a:prstGeom>
            <a:solidFill>
              <a:srgbClr val="FF5A5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3DF09395-BCBA-ECC3-41D4-1AFC47E5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283" y="4631911"/>
            <a:ext cx="188577" cy="1885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051978-C320-300D-06FC-19881ED06EEF}"/>
              </a:ext>
            </a:extLst>
          </p:cNvPr>
          <p:cNvSpPr txBox="1"/>
          <p:nvPr/>
        </p:nvSpPr>
        <p:spPr>
          <a:xfrm>
            <a:off x="3047999" y="280716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600" b="1" i="0" u="none" strike="noStrike" kern="1200" cap="none" spc="0" normalizeH="0" baseline="0" noProof="0" err="1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Trasite</a:t>
            </a:r>
            <a:r>
              <a:rPr lang="it-IT" sz="9600" b="1" noProof="0">
                <a:solidFill>
                  <a:srgbClr val="FF5A5F"/>
                </a:solidFill>
                <a:latin typeface="Nunito"/>
              </a:rPr>
              <a:t>!</a:t>
            </a:r>
            <a:r>
              <a:rPr kumimoji="0" lang="it-IT" sz="9600" b="1" i="0" u="none" strike="noStrike" kern="1200" cap="none" spc="0" normalizeH="0" baseline="0" noProof="0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</a:t>
            </a:r>
          </a:p>
        </p:txBody>
      </p:sp>
      <p:pic>
        <p:nvPicPr>
          <p:cNvPr id="1026" name="Picture 2" descr="UNISA | Home">
            <a:extLst>
              <a:ext uri="{FF2B5EF4-FFF2-40B4-BE49-F238E27FC236}">
                <a16:creationId xmlns:a16="http://schemas.microsoft.com/office/drawing/2014/main" id="{7733665E-1098-DCBF-9B67-CDBDFC2C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9F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7" y="13522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7BF406-30E7-3E5D-6E14-CD1C7DA34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</a:t>
            </a:fld>
            <a:endParaRPr lang="it-IT" noProof="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5BE80E5-17D8-FFB0-623F-B7848A3B2504}"/>
              </a:ext>
            </a:extLst>
          </p:cNvPr>
          <p:cNvSpPr txBox="1"/>
          <p:nvPr/>
        </p:nvSpPr>
        <p:spPr>
          <a:xfrm>
            <a:off x="2649317" y="4581241"/>
            <a:ext cx="3716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noProof="0">
                <a:solidFill>
                  <a:srgbClr val="00A699"/>
                </a:solidFill>
                <a:cs typeface="Poppins SemiBold" panose="00000700000000000000" pitchFamily="2" charset="0"/>
              </a:rPr>
              <a:t>PROF.SSA DELFINA MALANDRINO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9604E89-9A8D-FCD9-A7EC-B738AD76D79A}"/>
              </a:ext>
            </a:extLst>
          </p:cNvPr>
          <p:cNvSpPr txBox="1"/>
          <p:nvPr/>
        </p:nvSpPr>
        <p:spPr>
          <a:xfrm>
            <a:off x="2649317" y="4581241"/>
            <a:ext cx="3716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noProof="0">
                <a:solidFill>
                  <a:srgbClr val="00A699"/>
                </a:solidFill>
                <a:cs typeface="Poppins SemiBold" panose="00000700000000000000" pitchFamily="2" charset="0"/>
              </a:rPr>
              <a:t>CORSO: INTERNET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072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400"/>
                            </p:stCondLst>
                            <p:childTnLst>
                              <p:par>
                                <p:cTn id="28" presetID="32" presetClass="emph" presetSubtype="0" repeatCount="300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2EF99-1EDE-1D7D-1199-0C327CDE0F8A}"/>
              </a:ext>
            </a:extLst>
          </p:cNvPr>
          <p:cNvSpPr txBox="1"/>
          <p:nvPr/>
        </p:nvSpPr>
        <p:spPr>
          <a:xfrm>
            <a:off x="1134855" y="2433551"/>
            <a:ext cx="5417364" cy="29411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just"/>
            <a:r>
              <a:rPr lang="it-IT" sz="1800">
                <a:latin typeface="Nunito"/>
              </a:rPr>
              <a:t>Abbiamo scelto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Inside Airbnb </a:t>
            </a:r>
            <a:r>
              <a:rPr lang="it-IT" sz="1800">
                <a:latin typeface="Nunito"/>
              </a:rPr>
              <a:t>come fonte operativa per applicare i nostri modelli al mercato reale degli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affitti brevi </a:t>
            </a:r>
            <a:r>
              <a:rPr lang="it-IT" sz="1800" b="1" noProof="0">
                <a:solidFill>
                  <a:srgbClr val="00A699"/>
                </a:solidFill>
                <a:latin typeface="Nunito"/>
              </a:rPr>
              <a:t>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Napoli</a:t>
            </a:r>
            <a:r>
              <a:rPr lang="it-IT" sz="1800" noProof="0">
                <a:latin typeface="Nunito"/>
              </a:rPr>
              <a:t>.</a:t>
            </a:r>
          </a:p>
          <a:p>
            <a:pPr algn="just"/>
            <a:endParaRPr lang="it-IT" sz="1800">
              <a:latin typeface="Nunito"/>
            </a:endParaRPr>
          </a:p>
          <a:p>
            <a:pPr algn="just"/>
            <a:r>
              <a:rPr lang="it-IT" sz="1800">
                <a:latin typeface="Nunito"/>
              </a:rPr>
              <a:t>Per garantire la massima precisione semantica, l'analisi si è focalizzata esclusivamente su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recensioni in lingua inglese</a:t>
            </a:r>
            <a:r>
              <a:rPr lang="it-IT" sz="1800">
                <a:latin typeface="Nunito"/>
              </a:rPr>
              <a:t>, elaborando un database massiccio di ben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212.153</a:t>
            </a:r>
            <a:r>
              <a:rPr lang="it-IT" sz="1800">
                <a:latin typeface="Nunito"/>
              </a:rPr>
              <a:t>.</a:t>
            </a:r>
          </a:p>
          <a:p>
            <a:pPr algn="just"/>
            <a:endParaRPr lang="it-IT" sz="1800">
              <a:latin typeface="Nunito"/>
            </a:endParaRPr>
          </a:p>
          <a:p>
            <a:pPr algn="just"/>
            <a:r>
              <a:rPr lang="it-IT" sz="1800">
                <a:latin typeface="Nunito"/>
              </a:rPr>
              <a:t>L'uso di metadati come Listing ID, Coordinate (</a:t>
            </a:r>
            <a:r>
              <a:rPr lang="it-IT" sz="1800" err="1">
                <a:latin typeface="Nunito"/>
              </a:rPr>
              <a:t>Lat</a:t>
            </a:r>
            <a:r>
              <a:rPr lang="it-IT" sz="1800">
                <a:latin typeface="Nunito"/>
              </a:rPr>
              <a:t>/Long) e Rating permette di proiettare i risultati su una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mappa interattiva</a:t>
            </a:r>
            <a:r>
              <a:rPr lang="it-IT" sz="1800">
                <a:latin typeface="Nunito"/>
              </a:rPr>
              <a:t>, rendendo il rischio reputazionale immediatamente visibile all'utente.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183C58-8021-297E-F58E-85C91E97129D}"/>
              </a:ext>
            </a:extLst>
          </p:cNvPr>
          <p:cNvSpPr/>
          <p:nvPr/>
        </p:nvSpPr>
        <p:spPr>
          <a:xfrm>
            <a:off x="7301105" y="1203752"/>
            <a:ext cx="1921215" cy="222524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10C211-A367-6129-E6BF-3591F4BA3695}"/>
              </a:ext>
            </a:extLst>
          </p:cNvPr>
          <p:cNvSpPr/>
          <p:nvPr/>
        </p:nvSpPr>
        <p:spPr>
          <a:xfrm>
            <a:off x="9450013" y="1203752"/>
            <a:ext cx="1921215" cy="222524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AF7362-AE42-80E6-ED95-9CD2E3EC1BC4}"/>
              </a:ext>
            </a:extLst>
          </p:cNvPr>
          <p:cNvSpPr/>
          <p:nvPr/>
        </p:nvSpPr>
        <p:spPr>
          <a:xfrm>
            <a:off x="7301105" y="3718111"/>
            <a:ext cx="1921215" cy="222524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718144-63C9-40A1-5419-D8788A7D8DC3}"/>
              </a:ext>
            </a:extLst>
          </p:cNvPr>
          <p:cNvSpPr/>
          <p:nvPr/>
        </p:nvSpPr>
        <p:spPr>
          <a:xfrm>
            <a:off x="9450013" y="3718111"/>
            <a:ext cx="1921215" cy="222524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pic>
        <p:nvPicPr>
          <p:cNvPr id="23" name="Picture Placeholder 22" descr="A view of a balcony from a balcony&#10;&#10;Description automatically generated">
            <a:extLst>
              <a:ext uri="{FF2B5EF4-FFF2-40B4-BE49-F238E27FC236}">
                <a16:creationId xmlns:a16="http://schemas.microsoft.com/office/drawing/2014/main" id="{160B8620-C98A-9212-8298-330D44E16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 b="10611"/>
          <a:stretch>
            <a:fillRect/>
          </a:stretch>
        </p:blipFill>
        <p:spPr>
          <a:xfrm>
            <a:off x="7290259" y="969262"/>
            <a:ext cx="2068959" cy="2459738"/>
          </a:xfrm>
        </p:spPr>
      </p:pic>
      <p:pic>
        <p:nvPicPr>
          <p:cNvPr id="31" name="Picture Placeholder 30" descr="A table and chairs on a balcony overlooking a body of water&#10;&#10;Description automatically generated">
            <a:extLst>
              <a:ext uri="{FF2B5EF4-FFF2-40B4-BE49-F238E27FC236}">
                <a16:creationId xmlns:a16="http://schemas.microsoft.com/office/drawing/2014/main" id="{EF87E730-1388-50A2-0AF7-45A1AAB96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 b="5442"/>
          <a:stretch>
            <a:fillRect/>
          </a:stretch>
        </p:blipFill>
        <p:spPr>
          <a:xfrm>
            <a:off x="9439167" y="969262"/>
            <a:ext cx="2068959" cy="2459738"/>
          </a:xfrm>
        </p:spPr>
      </p:pic>
      <p:pic>
        <p:nvPicPr>
          <p:cNvPr id="33" name="Picture Placeholder 32" descr="A room with a view of the ocean&#10;&#10;Description automatically generated">
            <a:extLst>
              <a:ext uri="{FF2B5EF4-FFF2-40B4-BE49-F238E27FC236}">
                <a16:creationId xmlns:a16="http://schemas.microsoft.com/office/drawing/2014/main" id="{793F629C-104F-DA73-2D5D-90EACD7A0C0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" b="5412"/>
          <a:stretch>
            <a:fillRect/>
          </a:stretch>
        </p:blipFill>
        <p:spPr>
          <a:xfrm>
            <a:off x="7290259" y="3483621"/>
            <a:ext cx="2068959" cy="2459738"/>
          </a:xfrm>
        </p:spPr>
      </p:pic>
      <p:pic>
        <p:nvPicPr>
          <p:cNvPr id="35" name="Picture Placeholder 34" descr="A couch in a room&#10;&#10;Description automatically generated">
            <a:extLst>
              <a:ext uri="{FF2B5EF4-FFF2-40B4-BE49-F238E27FC236}">
                <a16:creationId xmlns:a16="http://schemas.microsoft.com/office/drawing/2014/main" id="{D19A42D2-9904-60F6-896A-FF50BE990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 b="10335"/>
          <a:stretch>
            <a:fillRect/>
          </a:stretch>
        </p:blipFill>
        <p:spPr>
          <a:xfrm>
            <a:off x="9439168" y="3483621"/>
            <a:ext cx="2068959" cy="2459738"/>
          </a:xfrm>
        </p:spPr>
      </p:pic>
      <p:sp>
        <p:nvSpPr>
          <p:cNvPr id="20" name="Graphic 3" descr="Heart with solid fill">
            <a:extLst>
              <a:ext uri="{FF2B5EF4-FFF2-40B4-BE49-F238E27FC236}">
                <a16:creationId xmlns:a16="http://schemas.microsoft.com/office/drawing/2014/main" id="{0E6A7292-689B-00DF-46D9-6097C2C34D60}"/>
              </a:ext>
            </a:extLst>
          </p:cNvPr>
          <p:cNvSpPr/>
          <p:nvPr/>
        </p:nvSpPr>
        <p:spPr>
          <a:xfrm>
            <a:off x="8953770" y="1325267"/>
            <a:ext cx="231269" cy="202585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25" name="Graphic 3" descr="Heart with solid fill">
            <a:extLst>
              <a:ext uri="{FF2B5EF4-FFF2-40B4-BE49-F238E27FC236}">
                <a16:creationId xmlns:a16="http://schemas.microsoft.com/office/drawing/2014/main" id="{875A636E-9D85-88C4-A888-4E42A4F92618}"/>
              </a:ext>
            </a:extLst>
          </p:cNvPr>
          <p:cNvSpPr/>
          <p:nvPr/>
        </p:nvSpPr>
        <p:spPr>
          <a:xfrm>
            <a:off x="11102678" y="1325267"/>
            <a:ext cx="231269" cy="202585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27" name="Graphic 3" descr="Heart with solid fill">
            <a:extLst>
              <a:ext uri="{FF2B5EF4-FFF2-40B4-BE49-F238E27FC236}">
                <a16:creationId xmlns:a16="http://schemas.microsoft.com/office/drawing/2014/main" id="{126678DC-1209-39B5-1EA4-CDBA269FE064}"/>
              </a:ext>
            </a:extLst>
          </p:cNvPr>
          <p:cNvSpPr/>
          <p:nvPr/>
        </p:nvSpPr>
        <p:spPr>
          <a:xfrm>
            <a:off x="8953770" y="3839626"/>
            <a:ext cx="231269" cy="202585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29" name="Graphic 3" descr="Heart with solid fill">
            <a:extLst>
              <a:ext uri="{FF2B5EF4-FFF2-40B4-BE49-F238E27FC236}">
                <a16:creationId xmlns:a16="http://schemas.microsoft.com/office/drawing/2014/main" id="{2DCEB7B3-219F-4F70-3951-60C4470E90FF}"/>
              </a:ext>
            </a:extLst>
          </p:cNvPr>
          <p:cNvSpPr/>
          <p:nvPr/>
        </p:nvSpPr>
        <p:spPr>
          <a:xfrm>
            <a:off x="11102678" y="3839626"/>
            <a:ext cx="231269" cy="202585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526457-F340-DFC1-96EA-BC5E4A154B5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10</a:t>
            </a:fld>
            <a:endParaRPr lang="it-IT" noProof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ED50D62B-43A0-1238-5369-71BB6AC103F6}"/>
              </a:ext>
            </a:extLst>
          </p:cNvPr>
          <p:cNvGrpSpPr/>
          <p:nvPr/>
        </p:nvGrpSpPr>
        <p:grpSpPr>
          <a:xfrm>
            <a:off x="872507" y="1064448"/>
            <a:ext cx="6004375" cy="800106"/>
            <a:chOff x="-587398" y="1408647"/>
            <a:chExt cx="6718323" cy="886066"/>
          </a:xfrm>
        </p:grpSpPr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CE818A29-A7A9-ED96-F9F4-640B940172E5}"/>
                </a:ext>
              </a:extLst>
            </p:cNvPr>
            <p:cNvSpPr/>
            <p:nvPr/>
          </p:nvSpPr>
          <p:spPr>
            <a:xfrm>
              <a:off x="-587398" y="1408647"/>
              <a:ext cx="6718323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B9C12E62-705A-DD46-CADE-807FC1A67E10}"/>
                </a:ext>
              </a:extLst>
            </p:cNvPr>
            <p:cNvSpPr txBox="1"/>
            <p:nvPr/>
          </p:nvSpPr>
          <p:spPr>
            <a:xfrm>
              <a:off x="-267736" y="1561963"/>
              <a:ext cx="5565360" cy="511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400" b="1" spc="0" noProof="0">
                  <a:solidFill>
                    <a:srgbClr val="FF5A5F"/>
                  </a:solidFill>
                  <a:latin typeface="+mj-lt"/>
                </a:rPr>
                <a:t>Applicazione reale: Inside </a:t>
              </a:r>
              <a:r>
                <a:rPr lang="it-IT" sz="2400" b="1" spc="0" noProof="0" err="1">
                  <a:solidFill>
                    <a:srgbClr val="FF5A5F"/>
                  </a:solidFill>
                  <a:latin typeface="+mj-lt"/>
                </a:rPr>
                <a:t>AirBnB</a:t>
              </a:r>
              <a:endParaRPr lang="it-IT" sz="2400" b="1" spc="0" noProof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3A07140-2081-7B8F-2F7B-ED4B0E730D2C}"/>
                </a:ext>
              </a:extLst>
            </p:cNvPr>
            <p:cNvGrpSpPr/>
            <p:nvPr/>
          </p:nvGrpSpPr>
          <p:grpSpPr>
            <a:xfrm>
              <a:off x="5277452" y="1479611"/>
              <a:ext cx="734888" cy="742960"/>
              <a:chOff x="5840873" y="1719243"/>
              <a:chExt cx="444130" cy="449008"/>
            </a:xfrm>
          </p:grpSpPr>
          <p:sp>
            <p:nvSpPr>
              <p:cNvPr id="34" name="Rectangle: Rounded Corners 7">
                <a:extLst>
                  <a:ext uri="{FF2B5EF4-FFF2-40B4-BE49-F238E27FC236}">
                    <a16:creationId xmlns:a16="http://schemas.microsoft.com/office/drawing/2014/main" id="{CEC5F7CA-0AE0-D6F7-7C31-FCFAE192484C}"/>
                  </a:ext>
                </a:extLst>
              </p:cNvPr>
              <p:cNvSpPr/>
              <p:nvPr/>
            </p:nvSpPr>
            <p:spPr>
              <a:xfrm>
                <a:off x="5840873" y="1719243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36" name="Graphic 8">
                <a:extLst>
                  <a:ext uri="{FF2B5EF4-FFF2-40B4-BE49-F238E27FC236}">
                    <a16:creationId xmlns:a16="http://schemas.microsoft.com/office/drawing/2014/main" id="{59ED52DF-CE9C-1EF5-0DB4-D665050D3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68652" y="1849460"/>
                <a:ext cx="188577" cy="1885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07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B4678D-A2D0-D2A6-E89C-A71851A3074C}"/>
              </a:ext>
            </a:extLst>
          </p:cNvPr>
          <p:cNvGrpSpPr/>
          <p:nvPr/>
        </p:nvGrpSpPr>
        <p:grpSpPr>
          <a:xfrm>
            <a:off x="208795" y="177689"/>
            <a:ext cx="7234472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48F6DD-571C-3257-CAFD-F10097B32867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FCDF2D-8111-88EB-0A2D-C0533113D261}"/>
                </a:ext>
              </a:extLst>
            </p:cNvPr>
            <p:cNvSpPr txBox="1"/>
            <p:nvPr/>
          </p:nvSpPr>
          <p:spPr>
            <a:xfrm>
              <a:off x="-38427" y="1528514"/>
              <a:ext cx="6364194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Feature linguistiche (1/2)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EC576D-87E5-3C73-FC8A-27A00EAB036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6847E5-90E4-C157-7EDB-D1E0B306A853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CB224A9-5D7A-425D-8A0E-BFAEC6663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F62FA73-6AAC-E40D-8561-929D958ABA30}"/>
              </a:ext>
            </a:extLst>
          </p:cNvPr>
          <p:cNvSpPr/>
          <p:nvPr/>
        </p:nvSpPr>
        <p:spPr>
          <a:xfrm>
            <a:off x="268795" y="1701697"/>
            <a:ext cx="7234472" cy="4213472"/>
          </a:xfrm>
          <a:prstGeom prst="roundRect">
            <a:avLst>
              <a:gd name="adj" fmla="val 9185"/>
            </a:avLst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 linea con il paper di riferimento, la prima famiglia di segnali analizzata riguarda le feature di </a:t>
            </a:r>
            <a:r>
              <a:rPr kumimoji="0" lang="it-IT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“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Writing Style /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Linguistic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Cues</a:t>
            </a:r>
            <a:r>
              <a:rPr kumimoji="0" lang="it-IT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”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b="0" i="0" u="none" strike="noStrike" kern="1200" cap="none" spc="0" normalizeH="0" baseline="0" noProof="0">
              <a:ln>
                <a:noFill/>
              </a:ln>
              <a:solidFill>
                <a:srgbClr val="00A699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Lunghezza e densità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(proxy di </a:t>
            </a:r>
            <a:r>
              <a:rPr kumimoji="0" lang="it-IT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informatività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): </a:t>
            </a:r>
            <a:r>
              <a:rPr kumimoji="0" lang="it-IT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char_len</a:t>
            </a:r>
            <a:r>
              <a:rPr kumimoji="0" lang="it-IT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it-IT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word_count</a:t>
            </a:r>
            <a:r>
              <a:rPr kumimoji="0" lang="it-IT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it-IT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avg_word_length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Struttura e punteggiatura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conteggi e rapporti di </a:t>
            </a:r>
            <a:r>
              <a:rPr kumimoji="0" lang="it-IT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punct</a:t>
            </a:r>
            <a:r>
              <a:rPr kumimoji="0" lang="it-IT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_*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(esclamativi/interrogativi), densità per frase e normalizzazioni per token.</a:t>
            </a:r>
          </a:p>
          <a:p>
            <a:pPr marL="742950" marR="0" lvl="1" indent="-28575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ea typeface="+mn-ea"/>
                <a:cs typeface="+mn-cs"/>
              </a:rPr>
              <a:t>Feature di leggibilità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it-IT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readability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): indici di complessità (</a:t>
            </a:r>
            <a:r>
              <a:rPr kumimoji="0" lang="it-IT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Flesch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</a:t>
            </a:r>
            <a:r>
              <a:rPr kumimoji="0" lang="it-IT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Fog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e affini) coerenti con l’idea del paper che la complessità percepita e la scorrevolezza possano cambiare tra review spontanee e review costruite.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44BFB71-EA8B-9D0B-7F91-C667D986FAFC}"/>
              </a:ext>
            </a:extLst>
          </p:cNvPr>
          <p:cNvGrpSpPr/>
          <p:nvPr/>
        </p:nvGrpSpPr>
        <p:grpSpPr>
          <a:xfrm>
            <a:off x="7785010" y="242300"/>
            <a:ext cx="3981450" cy="2981325"/>
            <a:chOff x="7785010" y="242300"/>
            <a:chExt cx="3981450" cy="2981325"/>
          </a:xfrm>
        </p:grpSpPr>
        <p:pic>
          <p:nvPicPr>
            <p:cNvPr id="3077" name="Picture 5" descr="No description has been provided for this image">
              <a:extLst>
                <a:ext uri="{FF2B5EF4-FFF2-40B4-BE49-F238E27FC236}">
                  <a16:creationId xmlns:a16="http://schemas.microsoft.com/office/drawing/2014/main" id="{82EBA2EF-687E-99DE-817A-E79AFF342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010" y="242300"/>
              <a:ext cx="3981450" cy="2981325"/>
            </a:xfrm>
            <a:prstGeom prst="roundRect">
              <a:avLst>
                <a:gd name="adj" fmla="val 8243"/>
              </a:avLst>
            </a:prstGeom>
            <a:solidFill>
              <a:srgbClr val="FFFFFF">
                <a:alpha val="50196"/>
              </a:srgbClr>
            </a:solidFill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9355F37-A689-E63C-D52B-24A505B81748}"/>
                </a:ext>
              </a:extLst>
            </p:cNvPr>
            <p:cNvSpPr txBox="1"/>
            <p:nvPr/>
          </p:nvSpPr>
          <p:spPr>
            <a:xfrm>
              <a:off x="8417587" y="248739"/>
              <a:ext cx="59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1" noProof="0" err="1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Yelp</a:t>
              </a:r>
              <a:endParaRPr lang="it-IT" sz="900" b="1" noProof="0">
                <a:solidFill>
                  <a:srgbClr val="FF00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4B1B1B0-5815-ABBF-DAE9-442864D4AC43}"/>
              </a:ext>
            </a:extLst>
          </p:cNvPr>
          <p:cNvGrpSpPr/>
          <p:nvPr/>
        </p:nvGrpSpPr>
        <p:grpSpPr>
          <a:xfrm>
            <a:off x="7813585" y="3577601"/>
            <a:ext cx="3924300" cy="2935067"/>
            <a:chOff x="7813585" y="3577601"/>
            <a:chExt cx="3924300" cy="2935067"/>
          </a:xfrm>
        </p:grpSpPr>
        <p:pic>
          <p:nvPicPr>
            <p:cNvPr id="3079" name="Picture 7" descr="No description has been provided for this image">
              <a:extLst>
                <a:ext uri="{FF2B5EF4-FFF2-40B4-BE49-F238E27FC236}">
                  <a16:creationId xmlns:a16="http://schemas.microsoft.com/office/drawing/2014/main" id="{CADEDBBD-CFD5-9A03-06B2-9FEF85EBF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585" y="3578968"/>
              <a:ext cx="3924300" cy="2933700"/>
            </a:xfrm>
            <a:prstGeom prst="roundRect">
              <a:avLst>
                <a:gd name="adj" fmla="val 9643"/>
              </a:avLst>
            </a:prstGeom>
            <a:solidFill>
              <a:srgbClr val="FFFFFF">
                <a:alpha val="50196"/>
              </a:srgbClr>
            </a:solidFill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477530D-6E36-A2F7-4237-493DF6E597E3}"/>
                </a:ext>
              </a:extLst>
            </p:cNvPr>
            <p:cNvSpPr txBox="1"/>
            <p:nvPr/>
          </p:nvSpPr>
          <p:spPr>
            <a:xfrm>
              <a:off x="8305970" y="3577601"/>
              <a:ext cx="59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b="1" noProof="0" err="1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Yelp</a:t>
              </a:r>
              <a:endParaRPr lang="it-IT" sz="900" b="1" noProof="0">
                <a:solidFill>
                  <a:srgbClr val="FF00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3081" name="Picture 9" descr="No description has been provided for this image">
            <a:extLst>
              <a:ext uri="{FF2B5EF4-FFF2-40B4-BE49-F238E27FC236}">
                <a16:creationId xmlns:a16="http://schemas.microsoft.com/office/drawing/2014/main" id="{383AC0DB-DCC8-1A60-3C3E-26ECEE1E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77" y="240932"/>
            <a:ext cx="3989097" cy="3030293"/>
          </a:xfrm>
          <a:prstGeom prst="roundRect">
            <a:avLst>
              <a:gd name="adj" fmla="val 8379"/>
            </a:avLst>
          </a:prstGeom>
          <a:solidFill>
            <a:srgbClr val="FFFFFF">
              <a:alpha val="50196"/>
            </a:srgbClr>
          </a:solidFill>
        </p:spPr>
      </p:pic>
      <p:pic>
        <p:nvPicPr>
          <p:cNvPr id="3083" name="Picture 11" descr="No description has been provided for this image">
            <a:extLst>
              <a:ext uri="{FF2B5EF4-FFF2-40B4-BE49-F238E27FC236}">
                <a16:creationId xmlns:a16="http://schemas.microsoft.com/office/drawing/2014/main" id="{FACFE426-0F13-B1C1-5FA2-42A0DBAE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80" y="3577601"/>
            <a:ext cx="3923105" cy="2933700"/>
          </a:xfrm>
          <a:prstGeom prst="roundRect">
            <a:avLst>
              <a:gd name="adj" fmla="val 10082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EF0AB76-3AC2-276A-D6F5-D391332CF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05972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E3C6E-C1F3-D350-BFDE-46806C51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F85EF7-BAC9-A200-C30D-5ECA4D323DB7}"/>
              </a:ext>
            </a:extLst>
          </p:cNvPr>
          <p:cNvGrpSpPr/>
          <p:nvPr/>
        </p:nvGrpSpPr>
        <p:grpSpPr>
          <a:xfrm>
            <a:off x="208795" y="177689"/>
            <a:ext cx="7234472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81ABDCB-4E1E-6992-7C35-935FDC6E5108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0FB87B-98CE-43BA-614D-1ABD8FA08A39}"/>
                </a:ext>
              </a:extLst>
            </p:cNvPr>
            <p:cNvSpPr txBox="1"/>
            <p:nvPr/>
          </p:nvSpPr>
          <p:spPr>
            <a:xfrm>
              <a:off x="-38427" y="1528514"/>
              <a:ext cx="6364194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Feature linguistiche (2/2)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1C7837-8B16-EF41-2A49-14B3B68329BE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1AD6F9-AE9E-74B9-6A3B-8FF6967D50AF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15E45B3-ABA1-60EC-3A44-017CAF2EA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87ADE4D-E577-EE5A-0AC0-3B00F467CFBF}"/>
              </a:ext>
            </a:extLst>
          </p:cNvPr>
          <p:cNvSpPr/>
          <p:nvPr/>
        </p:nvSpPr>
        <p:spPr>
          <a:xfrm>
            <a:off x="234259" y="1153039"/>
            <a:ext cx="11723481" cy="2227665"/>
          </a:xfrm>
          <a:prstGeom prst="roundRect">
            <a:avLst>
              <a:gd name="adj" fmla="val 9185"/>
            </a:avLst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Le 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feature linguistiche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sono state calcolate con una pipeline uniforme sui due dataset, per rendere confrontabili le distribuzioni tra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Fraud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e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Legit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senza introdurre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bias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di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preprocessing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noProof="0">
              <a:solidFill>
                <a:prstClr val="black"/>
              </a:solidFill>
              <a:latin typeface="Nuni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Parsing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linguistico con </a:t>
            </a:r>
            <a:r>
              <a:rPr kumimoji="0" lang="it-IT" b="1" i="0" u="none" strike="noStrike" kern="1200" cap="none" spc="0" normalizeH="0" baseline="0" noProof="0" err="1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spaCy</a:t>
            </a:r>
            <a:br>
              <a:rPr kumimoji="0" lang="it-IT" sz="500" b="1" i="0" u="none" strike="noStrike" kern="1200" cap="none" spc="0" normalizeH="0" baseline="0" noProof="0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</a:br>
            <a:br>
              <a:rPr kumimoji="0" lang="it-IT" sz="500" b="1" i="0" u="none" strike="noStrike" kern="1200" cap="none" spc="0" normalizeH="0" baseline="0" noProof="0">
                <a:ln>
                  <a:noFill/>
                </a:ln>
                <a:solidFill>
                  <a:srgbClr val="FF5A5F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</a:b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Tokenizzazione e 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analisi morfosintattica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(POS tagging) per ricavare, per ogni review, la sequenza di 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tag POS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e le </a:t>
            </a:r>
            <a:r>
              <a:rPr kumimoji="0" lang="it-IT" b="1" i="0" u="none" strike="noStrike" kern="1200" cap="none" spc="0" normalizeH="0" baseline="0" noProof="0">
                <a:ln>
                  <a:noFill/>
                </a:ln>
                <a:solidFill>
                  <a:srgbClr val="00A699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frequenze delle principali categorie 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(NOUN/VERB/ADJ/ADV, ecc.), successivamente aggregate per classe.</a:t>
            </a:r>
          </a:p>
        </p:txBody>
      </p:sp>
      <p:pic>
        <p:nvPicPr>
          <p:cNvPr id="12" name="Immagine 11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5EC84428-6099-7E6B-B3B3-D894C317F4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6053" y="3546744"/>
            <a:ext cx="6545391" cy="3120712"/>
          </a:xfrm>
          <a:prstGeom prst="roundRect">
            <a:avLst>
              <a:gd name="adj" fmla="val 13365"/>
            </a:avLst>
          </a:prstGeom>
          <a:solidFill>
            <a:srgbClr val="FFFFFF">
              <a:alpha val="50196"/>
            </a:srgbClr>
          </a:solidFill>
        </p:spPr>
      </p:pic>
      <p:pic>
        <p:nvPicPr>
          <p:cNvPr id="13" name="Immagine 12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018A6759-8C67-D8F7-3B18-3B884CED61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6052" y="3546744"/>
            <a:ext cx="6545391" cy="3120712"/>
          </a:xfrm>
          <a:prstGeom prst="roundRect">
            <a:avLst>
              <a:gd name="adj" fmla="val 13365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DE0E89C-0BB3-960D-9F82-0E367FB0F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82510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07F9-E1AB-C57C-16B8-0C0A97EE9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519D662-B0B8-2E9A-2630-32476975F7C6}"/>
              </a:ext>
            </a:extLst>
          </p:cNvPr>
          <p:cNvGrpSpPr/>
          <p:nvPr/>
        </p:nvGrpSpPr>
        <p:grpSpPr>
          <a:xfrm>
            <a:off x="2260979" y="1328354"/>
            <a:ext cx="8479672" cy="886066"/>
            <a:chOff x="3006253" y="1408647"/>
            <a:chExt cx="590283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9B5B958-F278-676C-5F9E-9313AFB476A3}"/>
                </a:ext>
              </a:extLst>
            </p:cNvPr>
            <p:cNvSpPr/>
            <p:nvPr/>
          </p:nvSpPr>
          <p:spPr>
            <a:xfrm>
              <a:off x="3006253" y="1408647"/>
              <a:ext cx="5390256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64655D-060E-3543-7D46-BEA9CC75DF5C}"/>
                </a:ext>
              </a:extLst>
            </p:cNvPr>
            <p:cNvSpPr txBox="1"/>
            <p:nvPr/>
          </p:nvSpPr>
          <p:spPr>
            <a:xfrm>
              <a:off x="3309059" y="1566803"/>
              <a:ext cx="5600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200" b="1" spc="0" noProof="0">
                  <a:solidFill>
                    <a:srgbClr val="FF5A5F"/>
                  </a:solidFill>
                </a:rPr>
                <a:t>Risultati Analisi linguistica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8AE674-DA54-21CE-AEFE-7ADDEDD0339C}"/>
                </a:ext>
              </a:extLst>
            </p:cNvPr>
            <p:cNvGrpSpPr/>
            <p:nvPr/>
          </p:nvGrpSpPr>
          <p:grpSpPr>
            <a:xfrm>
              <a:off x="7776226" y="1480201"/>
              <a:ext cx="532919" cy="742960"/>
              <a:chOff x="7351009" y="1719601"/>
              <a:chExt cx="32207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BC4CC21-48A5-CD10-B158-EED2820812A7}"/>
                  </a:ext>
                </a:extLst>
              </p:cNvPr>
              <p:cNvSpPr/>
              <p:nvPr/>
            </p:nvSpPr>
            <p:spPr>
              <a:xfrm>
                <a:off x="7351009" y="1719601"/>
                <a:ext cx="32207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14A730D-42A9-62B5-1382-27C344ABC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54514" y="1858893"/>
                <a:ext cx="128946" cy="179499"/>
              </a:xfrm>
              <a:prstGeom prst="rect">
                <a:avLst/>
              </a:prstGeom>
            </p:spPr>
          </p:pic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A2DCB0F3-E4A5-FFBE-CEF2-105AA62D3B0D}"/>
              </a:ext>
            </a:extLst>
          </p:cNvPr>
          <p:cNvGrpSpPr/>
          <p:nvPr/>
        </p:nvGrpSpPr>
        <p:grpSpPr>
          <a:xfrm>
            <a:off x="980209" y="2676525"/>
            <a:ext cx="3196941" cy="3114693"/>
            <a:chOff x="980209" y="2676525"/>
            <a:chExt cx="3196941" cy="311469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835BFA-EAF3-058D-615C-E2C1C53314F4}"/>
                </a:ext>
              </a:extLst>
            </p:cNvPr>
            <p:cNvSpPr/>
            <p:nvPr/>
          </p:nvSpPr>
          <p:spPr>
            <a:xfrm>
              <a:off x="980209" y="2676525"/>
              <a:ext cx="3196941" cy="3114693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0CD96-088D-FD89-7F7C-54CF56EC1B11}"/>
                </a:ext>
              </a:extLst>
            </p:cNvPr>
            <p:cNvSpPr txBox="1"/>
            <p:nvPr/>
          </p:nvSpPr>
          <p:spPr>
            <a:xfrm>
              <a:off x="1262148" y="3031881"/>
              <a:ext cx="2648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 spc="0">
                  <a:solidFill>
                    <a:srgbClr val="FF5A5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it-IT" sz="2400" noProof="0">
                  <a:latin typeface="+mj-lt"/>
                </a:rPr>
                <a:t>Lunghezza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C0025-EDBA-F18D-11A2-2E38A70819EC}"/>
                </a:ext>
              </a:extLst>
            </p:cNvPr>
            <p:cNvSpPr txBox="1"/>
            <p:nvPr/>
          </p:nvSpPr>
          <p:spPr>
            <a:xfrm>
              <a:off x="1267167" y="3615047"/>
              <a:ext cx="262302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sz="1800" b="1" noProof="0" err="1">
                  <a:solidFill>
                    <a:srgbClr val="00A699"/>
                  </a:solidFill>
                  <a:latin typeface="Nunito"/>
                </a:rPr>
                <a:t>Yelp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 NY 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evidenzia un pattern robusto, le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review </a:t>
              </a:r>
              <a:r>
                <a:rPr lang="it-IT" sz="1800" b="1" noProof="0" err="1">
                  <a:solidFill>
                    <a:srgbClr val="00A699"/>
                  </a:solidFill>
                  <a:latin typeface="Nunito"/>
                </a:rPr>
                <a:t>legit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risultano mediamente più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lunghe delle fake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.</a:t>
              </a:r>
            </a:p>
          </p:txBody>
        </p:sp>
        <p:sp>
          <p:nvSpPr>
            <p:cNvPr id="25" name="Graphic 3" descr="Heart with solid fill">
              <a:extLst>
                <a:ext uri="{FF2B5EF4-FFF2-40B4-BE49-F238E27FC236}">
                  <a16:creationId xmlns:a16="http://schemas.microsoft.com/office/drawing/2014/main" id="{E1E755D9-E308-B14D-1912-3C6D19C2FB57}"/>
                </a:ext>
              </a:extLst>
            </p:cNvPr>
            <p:cNvSpPr/>
            <p:nvPr/>
          </p:nvSpPr>
          <p:spPr>
            <a:xfrm>
              <a:off x="3643698" y="2910264"/>
              <a:ext cx="238298" cy="214262"/>
            </a:xfrm>
            <a:custGeom>
              <a:avLst/>
              <a:gdLst>
                <a:gd name="connsiteX0" fmla="*/ 323850 w 647700"/>
                <a:gd name="connsiteY0" fmla="*/ 115545 h 554319"/>
                <a:gd name="connsiteX1" fmla="*/ 0 w 647700"/>
                <a:gd name="connsiteY1" fmla="*/ 149959 h 554319"/>
                <a:gd name="connsiteX2" fmla="*/ 323850 w 647700"/>
                <a:gd name="connsiteY2" fmla="*/ 554319 h 554319"/>
                <a:gd name="connsiteX3" fmla="*/ 647700 w 647700"/>
                <a:gd name="connsiteY3" fmla="*/ 149959 h 554319"/>
                <a:gd name="connsiteX4" fmla="*/ 323850 w 647700"/>
                <a:gd name="connsiteY4" fmla="*/ 115545 h 5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54319">
                  <a:moveTo>
                    <a:pt x="323850" y="115545"/>
                  </a:moveTo>
                  <a:cubicBezTo>
                    <a:pt x="203835" y="-99541"/>
                    <a:pt x="0" y="29511"/>
                    <a:pt x="0" y="149959"/>
                  </a:cubicBezTo>
                  <a:cubicBezTo>
                    <a:pt x="0" y="330630"/>
                    <a:pt x="323850" y="554319"/>
                    <a:pt x="323850" y="554319"/>
                  </a:cubicBezTo>
                  <a:cubicBezTo>
                    <a:pt x="323850" y="554319"/>
                    <a:pt x="647700" y="330630"/>
                    <a:pt x="647700" y="149959"/>
                  </a:cubicBezTo>
                  <a:cubicBezTo>
                    <a:pt x="647700" y="29511"/>
                    <a:pt x="443865" y="-99541"/>
                    <a:pt x="323850" y="115545"/>
                  </a:cubicBezTo>
                  <a:close/>
                </a:path>
              </a:pathLst>
            </a:custGeom>
            <a:noFill/>
            <a:ln w="15875" cap="flat">
              <a:solidFill>
                <a:srgbClr val="FF5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B36F92A-FADD-2C22-AFC7-E46EFF6BC2AD}"/>
              </a:ext>
            </a:extLst>
          </p:cNvPr>
          <p:cNvGrpSpPr/>
          <p:nvPr/>
        </p:nvGrpSpPr>
        <p:grpSpPr>
          <a:xfrm>
            <a:off x="8014851" y="2676525"/>
            <a:ext cx="3196941" cy="3114693"/>
            <a:chOff x="8014851" y="2676525"/>
            <a:chExt cx="3196941" cy="311469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CC07FB-FCDC-C5C6-7D77-4DADC5978833}"/>
                </a:ext>
              </a:extLst>
            </p:cNvPr>
            <p:cNvSpPr/>
            <p:nvPr/>
          </p:nvSpPr>
          <p:spPr>
            <a:xfrm>
              <a:off x="8014851" y="2676525"/>
              <a:ext cx="3196941" cy="3114693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D3EEF-B21B-5CA6-103E-E4B106DDAD06}"/>
                </a:ext>
              </a:extLst>
            </p:cNvPr>
            <p:cNvSpPr txBox="1"/>
            <p:nvPr/>
          </p:nvSpPr>
          <p:spPr>
            <a:xfrm>
              <a:off x="8280128" y="3615047"/>
              <a:ext cx="277131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Su stile e profilo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morfosintattico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 si osservano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scostamenti più sottili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 ma coerenti, utili per caratterizzare i pattern linguistici delle due classi.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5C40C3-9AE3-12C9-477A-B518379EE62E}"/>
                </a:ext>
              </a:extLst>
            </p:cNvPr>
            <p:cNvSpPr txBox="1"/>
            <p:nvPr/>
          </p:nvSpPr>
          <p:spPr>
            <a:xfrm>
              <a:off x="8280128" y="3031881"/>
              <a:ext cx="2653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 spc="0">
                  <a:solidFill>
                    <a:srgbClr val="FF5A5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it-IT" sz="2400" noProof="0">
                  <a:latin typeface="+mj-lt"/>
                </a:rPr>
                <a:t>Conclusioni</a:t>
              </a:r>
            </a:p>
          </p:txBody>
        </p:sp>
        <p:sp>
          <p:nvSpPr>
            <p:cNvPr id="27" name="Graphic 3" descr="Heart with solid fill">
              <a:extLst>
                <a:ext uri="{FF2B5EF4-FFF2-40B4-BE49-F238E27FC236}">
                  <a16:creationId xmlns:a16="http://schemas.microsoft.com/office/drawing/2014/main" id="{7C2362A2-ED7B-713D-30E8-245BAE60B4B1}"/>
                </a:ext>
              </a:extLst>
            </p:cNvPr>
            <p:cNvSpPr/>
            <p:nvPr/>
          </p:nvSpPr>
          <p:spPr>
            <a:xfrm>
              <a:off x="10740651" y="2910264"/>
              <a:ext cx="238298" cy="214262"/>
            </a:xfrm>
            <a:custGeom>
              <a:avLst/>
              <a:gdLst>
                <a:gd name="connsiteX0" fmla="*/ 323850 w 647700"/>
                <a:gd name="connsiteY0" fmla="*/ 115545 h 554319"/>
                <a:gd name="connsiteX1" fmla="*/ 0 w 647700"/>
                <a:gd name="connsiteY1" fmla="*/ 149959 h 554319"/>
                <a:gd name="connsiteX2" fmla="*/ 323850 w 647700"/>
                <a:gd name="connsiteY2" fmla="*/ 554319 h 554319"/>
                <a:gd name="connsiteX3" fmla="*/ 647700 w 647700"/>
                <a:gd name="connsiteY3" fmla="*/ 149959 h 554319"/>
                <a:gd name="connsiteX4" fmla="*/ 323850 w 647700"/>
                <a:gd name="connsiteY4" fmla="*/ 115545 h 5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54319">
                  <a:moveTo>
                    <a:pt x="323850" y="115545"/>
                  </a:moveTo>
                  <a:cubicBezTo>
                    <a:pt x="203835" y="-99541"/>
                    <a:pt x="0" y="29511"/>
                    <a:pt x="0" y="149959"/>
                  </a:cubicBezTo>
                  <a:cubicBezTo>
                    <a:pt x="0" y="330630"/>
                    <a:pt x="323850" y="554319"/>
                    <a:pt x="323850" y="554319"/>
                  </a:cubicBezTo>
                  <a:cubicBezTo>
                    <a:pt x="323850" y="554319"/>
                    <a:pt x="647700" y="330630"/>
                    <a:pt x="647700" y="149959"/>
                  </a:cubicBezTo>
                  <a:cubicBezTo>
                    <a:pt x="647700" y="29511"/>
                    <a:pt x="443865" y="-99541"/>
                    <a:pt x="323850" y="115545"/>
                  </a:cubicBezTo>
                  <a:close/>
                </a:path>
              </a:pathLst>
            </a:custGeom>
            <a:noFill/>
            <a:ln w="15875" cap="flat">
              <a:solidFill>
                <a:srgbClr val="FF5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80FBB318-ACFC-6832-DE07-639C1248F7C5}"/>
              </a:ext>
            </a:extLst>
          </p:cNvPr>
          <p:cNvGrpSpPr/>
          <p:nvPr/>
        </p:nvGrpSpPr>
        <p:grpSpPr>
          <a:xfrm>
            <a:off x="4530950" y="2676525"/>
            <a:ext cx="3196941" cy="3114693"/>
            <a:chOff x="4530950" y="2676525"/>
            <a:chExt cx="3196941" cy="311469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09FD948-1454-565A-F65A-289415E33573}"/>
                </a:ext>
              </a:extLst>
            </p:cNvPr>
            <p:cNvSpPr/>
            <p:nvPr/>
          </p:nvSpPr>
          <p:spPr>
            <a:xfrm>
              <a:off x="4530950" y="2676525"/>
              <a:ext cx="3196941" cy="3114693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E7F2AB-5B2B-6721-FB1A-8ECE4149DB37}"/>
                </a:ext>
              </a:extLst>
            </p:cNvPr>
            <p:cNvSpPr txBox="1"/>
            <p:nvPr/>
          </p:nvSpPr>
          <p:spPr>
            <a:xfrm>
              <a:off x="4817062" y="3031881"/>
              <a:ext cx="2652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 spc="0">
                  <a:solidFill>
                    <a:srgbClr val="FF5A5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it-IT" sz="2400" noProof="0">
                  <a:latin typeface="+mj-lt"/>
                </a:rPr>
                <a:t>Leggibilità</a:t>
              </a:r>
            </a:p>
          </p:txBody>
        </p:sp>
        <p:sp>
          <p:nvSpPr>
            <p:cNvPr id="26" name="Graphic 3" descr="Heart with solid fill">
              <a:extLst>
                <a:ext uri="{FF2B5EF4-FFF2-40B4-BE49-F238E27FC236}">
                  <a16:creationId xmlns:a16="http://schemas.microsoft.com/office/drawing/2014/main" id="{9772CD9F-8FA9-AE82-89BC-877B7D2125C6}"/>
                </a:ext>
              </a:extLst>
            </p:cNvPr>
            <p:cNvSpPr/>
            <p:nvPr/>
          </p:nvSpPr>
          <p:spPr>
            <a:xfrm>
              <a:off x="7208128" y="2910264"/>
              <a:ext cx="238298" cy="214262"/>
            </a:xfrm>
            <a:custGeom>
              <a:avLst/>
              <a:gdLst>
                <a:gd name="connsiteX0" fmla="*/ 323850 w 647700"/>
                <a:gd name="connsiteY0" fmla="*/ 115545 h 554319"/>
                <a:gd name="connsiteX1" fmla="*/ 0 w 647700"/>
                <a:gd name="connsiteY1" fmla="*/ 149959 h 554319"/>
                <a:gd name="connsiteX2" fmla="*/ 323850 w 647700"/>
                <a:gd name="connsiteY2" fmla="*/ 554319 h 554319"/>
                <a:gd name="connsiteX3" fmla="*/ 647700 w 647700"/>
                <a:gd name="connsiteY3" fmla="*/ 149959 h 554319"/>
                <a:gd name="connsiteX4" fmla="*/ 323850 w 647700"/>
                <a:gd name="connsiteY4" fmla="*/ 115545 h 5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54319">
                  <a:moveTo>
                    <a:pt x="323850" y="115545"/>
                  </a:moveTo>
                  <a:cubicBezTo>
                    <a:pt x="203835" y="-99541"/>
                    <a:pt x="0" y="29511"/>
                    <a:pt x="0" y="149959"/>
                  </a:cubicBezTo>
                  <a:cubicBezTo>
                    <a:pt x="0" y="330630"/>
                    <a:pt x="323850" y="554319"/>
                    <a:pt x="323850" y="554319"/>
                  </a:cubicBezTo>
                  <a:cubicBezTo>
                    <a:pt x="323850" y="554319"/>
                    <a:pt x="647700" y="330630"/>
                    <a:pt x="647700" y="149959"/>
                  </a:cubicBezTo>
                  <a:cubicBezTo>
                    <a:pt x="647700" y="29511"/>
                    <a:pt x="443865" y="-99541"/>
                    <a:pt x="323850" y="115545"/>
                  </a:cubicBezTo>
                  <a:close/>
                </a:path>
              </a:pathLst>
            </a:custGeom>
            <a:noFill/>
            <a:ln w="15875" cap="flat">
              <a:solidFill>
                <a:srgbClr val="FF5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76F071-F88E-9A7A-DEE4-69738D7B371A}"/>
                </a:ext>
              </a:extLst>
            </p:cNvPr>
            <p:cNvSpPr txBox="1"/>
            <p:nvPr/>
          </p:nvSpPr>
          <p:spPr>
            <a:xfrm>
              <a:off x="4818641" y="3615047"/>
              <a:ext cx="2741258" cy="1379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Le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metriche strutturali  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mostrano spesso segnali più stabili rispetto a </a:t>
              </a:r>
              <a:r>
                <a:rPr lang="it-IT" sz="1800" b="1" noProof="0">
                  <a:solidFill>
                    <a:srgbClr val="00A699"/>
                  </a:solidFill>
                  <a:latin typeface="Nunito"/>
                </a:rPr>
                <a:t>feature lessicali 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rare (es. money/</a:t>
              </a:r>
              <a:r>
                <a:rPr lang="it-IT" sz="1800" noProof="0" err="1">
                  <a:solidFill>
                    <a:prstClr val="black"/>
                  </a:solidFill>
                  <a:latin typeface="Nunito"/>
                </a:rPr>
                <a:t>assent</a:t>
              </a:r>
              <a:r>
                <a:rPr lang="it-IT" sz="1800" noProof="0">
                  <a:solidFill>
                    <a:prstClr val="black"/>
                  </a:solidFill>
                  <a:latin typeface="Nunito"/>
                </a:rPr>
                <a:t>).</a:t>
              </a:r>
              <a:endParaRPr lang="it-IT" sz="1800" noProof="0">
                <a:latin typeface="+mn-lt"/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14C49-01CD-5B0E-B1EF-17C48F499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49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B3EDCE-23C7-E09D-59A3-82712BA8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723BA-C63B-0467-3245-14A1DAFA5F30}"/>
              </a:ext>
            </a:extLst>
          </p:cNvPr>
          <p:cNvSpPr txBox="1"/>
          <p:nvPr/>
        </p:nvSpPr>
        <p:spPr>
          <a:xfrm>
            <a:off x="732833" y="3646756"/>
            <a:ext cx="5448290" cy="2369443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it-IT" sz="1600" b="1" noProof="0">
                <a:solidFill>
                  <a:srgbClr val="FF5A5F"/>
                </a:solidFill>
              </a:rPr>
              <a:t>Misurare differenze di valenza emotiva tra fake e </a:t>
            </a:r>
            <a:r>
              <a:rPr lang="it-IT" sz="1600" b="1" noProof="0" err="1">
                <a:solidFill>
                  <a:srgbClr val="FF5A5F"/>
                </a:solidFill>
              </a:rPr>
              <a:t>legit</a:t>
            </a:r>
            <a:r>
              <a:rPr lang="it-IT" sz="1600" b="1" noProof="0">
                <a:solidFill>
                  <a:srgbClr val="FF5A5F"/>
                </a:solidFill>
              </a:rPr>
              <a:t> con un approccio modellistico.</a:t>
            </a:r>
            <a:br>
              <a:rPr lang="it-IT" sz="1600" b="1" noProof="0">
                <a:solidFill>
                  <a:srgbClr val="FF5A5F"/>
                </a:solidFill>
              </a:rPr>
            </a:br>
            <a:endParaRPr lang="it-IT" sz="1600" b="1" noProof="0">
              <a:solidFill>
                <a:srgbClr val="FF5A5F"/>
              </a:solidFill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1600" b="1" noProof="0">
                <a:solidFill>
                  <a:srgbClr val="00A699"/>
                </a:solidFill>
                <a:latin typeface="+mn-lt"/>
              </a:rPr>
              <a:t>negative/</a:t>
            </a:r>
            <a:r>
              <a:rPr lang="it-IT" sz="1600" b="1" noProof="0" err="1">
                <a:solidFill>
                  <a:srgbClr val="00A699"/>
                </a:solidFill>
                <a:latin typeface="+mn-lt"/>
              </a:rPr>
              <a:t>neutral</a:t>
            </a:r>
            <a:r>
              <a:rPr lang="it-IT" sz="1600" b="1" noProof="0">
                <a:solidFill>
                  <a:srgbClr val="00A699"/>
                </a:solidFill>
                <a:latin typeface="+mn-lt"/>
              </a:rPr>
              <a:t>/positive </a:t>
            </a:r>
            <a:r>
              <a:rPr lang="it-IT" sz="1600" noProof="0">
                <a:latin typeface="+mn-lt"/>
              </a:rPr>
              <a:t>come distribuzione continua, non etichette discrete.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1600" b="1" noProof="0" err="1">
                <a:solidFill>
                  <a:srgbClr val="00A699"/>
                </a:solidFill>
                <a:latin typeface="+mn-lt"/>
              </a:rPr>
              <a:t>subjectivity</a:t>
            </a:r>
            <a:r>
              <a:rPr lang="it-IT" sz="1600" noProof="0">
                <a:latin typeface="+mn-lt"/>
              </a:rPr>
              <a:t> come proxy di “opinione vs descrizione”.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1600" b="1" noProof="0">
                <a:solidFill>
                  <a:srgbClr val="00A699"/>
                </a:solidFill>
                <a:latin typeface="+mn-lt"/>
              </a:rPr>
              <a:t>spam/</a:t>
            </a:r>
            <a:r>
              <a:rPr lang="it-IT" sz="1600" b="1" noProof="0" err="1">
                <a:solidFill>
                  <a:srgbClr val="00A699"/>
                </a:solidFill>
                <a:latin typeface="+mn-lt"/>
              </a:rPr>
              <a:t>no_spam</a:t>
            </a:r>
            <a:r>
              <a:rPr lang="it-IT" sz="1600" b="1" noProof="0">
                <a:solidFill>
                  <a:srgbClr val="00A699"/>
                </a:solidFill>
                <a:latin typeface="+mn-lt"/>
              </a:rPr>
              <a:t> </a:t>
            </a:r>
            <a:r>
              <a:rPr lang="it-IT" sz="1600" noProof="0">
                <a:latin typeface="+mn-lt"/>
              </a:rPr>
              <a:t>e </a:t>
            </a:r>
            <a:r>
              <a:rPr lang="it-IT" sz="1600" b="1" noProof="0">
                <a:solidFill>
                  <a:srgbClr val="00A699"/>
                </a:solidFill>
                <a:latin typeface="+mn-lt"/>
              </a:rPr>
              <a:t>bot/</a:t>
            </a:r>
            <a:r>
              <a:rPr lang="it-IT" sz="1600" b="1" noProof="0" err="1">
                <a:solidFill>
                  <a:srgbClr val="00A699"/>
                </a:solidFill>
                <a:latin typeface="+mn-lt"/>
              </a:rPr>
              <a:t>no_bot</a:t>
            </a:r>
            <a:r>
              <a:rPr lang="it-IT" sz="1600" b="1" noProof="0">
                <a:solidFill>
                  <a:srgbClr val="00A699"/>
                </a:solidFill>
                <a:latin typeface="+mn-lt"/>
              </a:rPr>
              <a:t> </a:t>
            </a:r>
            <a:r>
              <a:rPr lang="it-IT" sz="1600" noProof="0">
                <a:latin typeface="+mn-lt"/>
              </a:rPr>
              <a:t>come segnali complementari di anomalia/innaturalità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629BF-E1EF-837F-D362-C14DFAF3727E}"/>
              </a:ext>
            </a:extLst>
          </p:cNvPr>
          <p:cNvSpPr txBox="1"/>
          <p:nvPr/>
        </p:nvSpPr>
        <p:spPr>
          <a:xfrm>
            <a:off x="1255881" y="1845753"/>
            <a:ext cx="4402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l"/>
            <a:r>
              <a:rPr lang="it-IT" sz="6600" b="1" spc="0" noProof="0">
                <a:solidFill>
                  <a:srgbClr val="FF5A5F"/>
                </a:solidFill>
                <a:latin typeface="+mj-lt"/>
              </a:rPr>
              <a:t> </a:t>
            </a:r>
            <a:r>
              <a:rPr lang="it-IT" sz="7200" b="1" spc="0" noProof="0">
                <a:solidFill>
                  <a:srgbClr val="FF5A5F"/>
                </a:solidFill>
                <a:latin typeface="+mj-lt"/>
              </a:rPr>
              <a:t>+8% </a:t>
            </a:r>
            <a:r>
              <a:rPr lang="it-IT" sz="9600" noProof="0"/>
              <a:t>😡</a:t>
            </a:r>
            <a:r>
              <a:rPr lang="it-IT" sz="6600" b="1" spc="0" noProof="0">
                <a:solidFill>
                  <a:srgbClr val="FF5A5F"/>
                </a:solidFill>
                <a:latin typeface="+mj-lt"/>
              </a:rPr>
              <a:t> 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1D9CFB8B-1C2C-9615-65BF-124AA85F1CB8}"/>
              </a:ext>
            </a:extLst>
          </p:cNvPr>
          <p:cNvGrpSpPr/>
          <p:nvPr/>
        </p:nvGrpSpPr>
        <p:grpSpPr>
          <a:xfrm>
            <a:off x="216776" y="276009"/>
            <a:ext cx="5276063" cy="1135529"/>
            <a:chOff x="789209" y="1408647"/>
            <a:chExt cx="4906926" cy="1135529"/>
          </a:xfrm>
        </p:grpSpPr>
        <p:sp>
          <p:nvSpPr>
            <p:cNvPr id="25" name="Rectangle: Rounded Corners 10">
              <a:extLst>
                <a:ext uri="{FF2B5EF4-FFF2-40B4-BE49-F238E27FC236}">
                  <a16:creationId xmlns:a16="http://schemas.microsoft.com/office/drawing/2014/main" id="{38E7AD48-57C1-6E95-30E3-6EAEBE3D2140}"/>
                </a:ext>
              </a:extLst>
            </p:cNvPr>
            <p:cNvSpPr/>
            <p:nvPr/>
          </p:nvSpPr>
          <p:spPr>
            <a:xfrm>
              <a:off x="789209" y="1408647"/>
              <a:ext cx="4906926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6E407FD1-1207-08EF-9155-19FD6F0EB659}"/>
                </a:ext>
              </a:extLst>
            </p:cNvPr>
            <p:cNvSpPr txBox="1"/>
            <p:nvPr/>
          </p:nvSpPr>
          <p:spPr>
            <a:xfrm>
              <a:off x="1204285" y="1590069"/>
              <a:ext cx="3764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800" b="1" spc="0" noProof="0">
                  <a:solidFill>
                    <a:srgbClr val="FF5A5F"/>
                  </a:solidFill>
                  <a:latin typeface="+mj-lt"/>
                </a:rPr>
                <a:t>Analisi dei sentimenti</a:t>
              </a:r>
            </a:p>
          </p:txBody>
        </p:sp>
        <p:grpSp>
          <p:nvGrpSpPr>
            <p:cNvPr id="27" name="Group 1">
              <a:extLst>
                <a:ext uri="{FF2B5EF4-FFF2-40B4-BE49-F238E27FC236}">
                  <a16:creationId xmlns:a16="http://schemas.microsoft.com/office/drawing/2014/main" id="{1F2CEDBB-6D2E-3056-2454-04DA8A49F402}"/>
                </a:ext>
              </a:extLst>
            </p:cNvPr>
            <p:cNvGrpSpPr/>
            <p:nvPr/>
          </p:nvGrpSpPr>
          <p:grpSpPr>
            <a:xfrm>
              <a:off x="4896849" y="1480199"/>
              <a:ext cx="734887" cy="742960"/>
              <a:chOff x="5610849" y="1719600"/>
              <a:chExt cx="444129" cy="449008"/>
            </a:xfrm>
          </p:grpSpPr>
          <p:sp>
            <p:nvSpPr>
              <p:cNvPr id="28" name="Rectangle: Rounded Corners 12">
                <a:extLst>
                  <a:ext uri="{FF2B5EF4-FFF2-40B4-BE49-F238E27FC236}">
                    <a16:creationId xmlns:a16="http://schemas.microsoft.com/office/drawing/2014/main" id="{2C8C5BD0-6002-359C-C726-4BF946B5E37E}"/>
                  </a:ext>
                </a:extLst>
              </p:cNvPr>
              <p:cNvSpPr/>
              <p:nvPr/>
            </p:nvSpPr>
            <p:spPr>
              <a:xfrm>
                <a:off x="5610849" y="1719600"/>
                <a:ext cx="444129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29" name="Graphic 15">
                <a:extLst>
                  <a:ext uri="{FF2B5EF4-FFF2-40B4-BE49-F238E27FC236}">
                    <a16:creationId xmlns:a16="http://schemas.microsoft.com/office/drawing/2014/main" id="{8F5E9240-BEA3-767D-46D1-F637E29A9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8625" y="1849815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692CE25-3D79-8FF9-3A5D-ECE0A3E1581A}"/>
              </a:ext>
            </a:extLst>
          </p:cNvPr>
          <p:cNvGrpSpPr/>
          <p:nvPr/>
        </p:nvGrpSpPr>
        <p:grpSpPr>
          <a:xfrm>
            <a:off x="6800266" y="1516243"/>
            <a:ext cx="4517589" cy="4261026"/>
            <a:chOff x="7475611" y="1596310"/>
            <a:chExt cx="4055253" cy="4100893"/>
          </a:xfrm>
        </p:grpSpPr>
        <p:pic>
          <p:nvPicPr>
            <p:cNvPr id="17" name="Picture 3" descr="No description has been provided for this image">
              <a:extLst>
                <a:ext uri="{FF2B5EF4-FFF2-40B4-BE49-F238E27FC236}">
                  <a16:creationId xmlns:a16="http://schemas.microsoft.com/office/drawing/2014/main" id="{8CEA512A-9E9B-747E-7545-E6BFC4211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847" y="1602695"/>
              <a:ext cx="1979235" cy="21204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</p:pic>
        <p:pic>
          <p:nvPicPr>
            <p:cNvPr id="18" name="Picture 4" descr="No description has been provided for this image">
              <a:extLst>
                <a:ext uri="{FF2B5EF4-FFF2-40B4-BE49-F238E27FC236}">
                  <a16:creationId xmlns:a16="http://schemas.microsoft.com/office/drawing/2014/main" id="{C61D0505-D77F-CD01-AE95-8A8B568AA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393" y="1596310"/>
              <a:ext cx="2014471" cy="21204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</p:pic>
        <p:pic>
          <p:nvPicPr>
            <p:cNvPr id="21" name="Picture 6" descr="No description has been provided for this image">
              <a:extLst>
                <a:ext uri="{FF2B5EF4-FFF2-40B4-BE49-F238E27FC236}">
                  <a16:creationId xmlns:a16="http://schemas.microsoft.com/office/drawing/2014/main" id="{CEBB6BAE-5DC2-FA11-D0C0-45D086C8D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0847" y="3735483"/>
              <a:ext cx="2014471" cy="196172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</p:pic>
        <p:pic>
          <p:nvPicPr>
            <p:cNvPr id="23" name="Picture 7" descr="No description has been provided for this image">
              <a:extLst>
                <a:ext uri="{FF2B5EF4-FFF2-40B4-BE49-F238E27FC236}">
                  <a16:creationId xmlns:a16="http://schemas.microsoft.com/office/drawing/2014/main" id="{27743546-3795-A1C7-C6F1-B3B0CDBF5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0082" y="3723192"/>
              <a:ext cx="2040779" cy="196762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</p:pic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A6E3FDD-9D99-30E4-7005-D838B43AA00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18" y="1596310"/>
              <a:ext cx="0" cy="4100893"/>
            </a:xfrm>
            <a:prstGeom prst="line">
              <a:avLst/>
            </a:prstGeom>
            <a:ln w="76200">
              <a:solidFill>
                <a:srgbClr val="FF9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EF761070-6E47-4E92-FAD2-0245DC552B50}"/>
                </a:ext>
              </a:extLst>
            </p:cNvPr>
            <p:cNvCxnSpPr>
              <a:cxnSpLocks/>
            </p:cNvCxnSpPr>
            <p:nvPr/>
          </p:nvCxnSpPr>
          <p:spPr>
            <a:xfrm>
              <a:off x="7510847" y="3723191"/>
              <a:ext cx="4020014" cy="12292"/>
            </a:xfrm>
            <a:prstGeom prst="line">
              <a:avLst/>
            </a:prstGeom>
            <a:ln w="76200">
              <a:solidFill>
                <a:srgbClr val="FF9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14320E4B-9C6A-9D3C-E0AC-1FC29BDDA378}"/>
                </a:ext>
              </a:extLst>
            </p:cNvPr>
            <p:cNvSpPr txBox="1"/>
            <p:nvPr/>
          </p:nvSpPr>
          <p:spPr>
            <a:xfrm>
              <a:off x="7484537" y="5380251"/>
              <a:ext cx="1098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noProof="0" err="1">
                  <a:solidFill>
                    <a:srgbClr val="FF5A5F"/>
                  </a:solidFill>
                </a:rPr>
                <a:t>Yelp</a:t>
              </a:r>
              <a:endParaRPr lang="it-IT" sz="1400" b="1" noProof="0">
                <a:solidFill>
                  <a:srgbClr val="FF5A5F"/>
                </a:solidFill>
              </a:endParaRP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8A649D5-35C2-7221-A91E-8A712F60B247}"/>
                </a:ext>
              </a:extLst>
            </p:cNvPr>
            <p:cNvSpPr txBox="1"/>
            <p:nvPr/>
          </p:nvSpPr>
          <p:spPr>
            <a:xfrm>
              <a:off x="7475611" y="3415413"/>
              <a:ext cx="10114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noProof="0" err="1">
                  <a:solidFill>
                    <a:srgbClr val="FF5A5F"/>
                  </a:solidFill>
                </a:rPr>
                <a:t>Deceptive</a:t>
              </a:r>
              <a:endParaRPr lang="it-IT" sz="1400" b="1" noProof="0">
                <a:solidFill>
                  <a:srgbClr val="FF5A5F"/>
                </a:solidFill>
              </a:endParaRPr>
            </a:p>
          </p:txBody>
        </p:sp>
      </p:grpSp>
      <p:sp>
        <p:nvSpPr>
          <p:cNvPr id="46" name="Segnaposto numero diapositiva 45">
            <a:extLst>
              <a:ext uri="{FF2B5EF4-FFF2-40B4-BE49-F238E27FC236}">
                <a16:creationId xmlns:a16="http://schemas.microsoft.com/office/drawing/2014/main" id="{01B67934-FF18-C347-D0B1-857B80AF6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054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3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6AD4F4-35EF-C95A-CAF6-357235DA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CCCD9-BA31-B520-122A-F01010D3318B}"/>
              </a:ext>
            </a:extLst>
          </p:cNvPr>
          <p:cNvGrpSpPr/>
          <p:nvPr/>
        </p:nvGrpSpPr>
        <p:grpSpPr>
          <a:xfrm>
            <a:off x="216777" y="276009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B5EB1D4-C90D-F303-1B00-597E4904369B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7D79E-1365-B23F-78EF-F6E133F042CC}"/>
                </a:ext>
              </a:extLst>
            </p:cNvPr>
            <p:cNvSpPr txBox="1"/>
            <p:nvPr/>
          </p:nvSpPr>
          <p:spPr>
            <a:xfrm>
              <a:off x="1204285" y="1590069"/>
              <a:ext cx="6253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800" b="1" spc="0" noProof="0">
                  <a:solidFill>
                    <a:srgbClr val="FF5A5F"/>
                  </a:solidFill>
                  <a:latin typeface="+mj-lt"/>
                </a:rPr>
                <a:t>Architettura Analisi Sentimenti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3FDD9B8-4580-26A1-C8B2-CA1CE6E3CAA0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957FED2-31DC-7BD4-37CA-E8158F0547A9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AF34B40-EFF5-4221-21BF-CC9A414B7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4" name="Immagine 13" descr="Immagine che contiene simbolo, schermat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0925937-98D3-858D-6B41-68197BE381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5" r="3177"/>
          <a:stretch>
            <a:fillRect/>
          </a:stretch>
        </p:blipFill>
        <p:spPr>
          <a:xfrm>
            <a:off x="7112887" y="1276757"/>
            <a:ext cx="4844540" cy="5383369"/>
          </a:xfrm>
          <a:prstGeom prst="roundRect">
            <a:avLst>
              <a:gd name="adj" fmla="val 8297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C458F9-8673-039E-7769-E424E0AEAAA8}"/>
              </a:ext>
            </a:extLst>
          </p:cNvPr>
          <p:cNvSpPr txBox="1"/>
          <p:nvPr/>
        </p:nvSpPr>
        <p:spPr>
          <a:xfrm>
            <a:off x="381685" y="1656716"/>
            <a:ext cx="6401431" cy="4162306"/>
          </a:xfrm>
          <a:prstGeom prst="roundRect">
            <a:avLst>
              <a:gd name="adj" fmla="val 9141"/>
            </a:avLst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it-IT" b="1" noProof="0">
                <a:solidFill>
                  <a:srgbClr val="FF5A5F"/>
                </a:solidFill>
                <a:latin typeface="+mj-lt"/>
              </a:rPr>
              <a:t>Moduli principali</a:t>
            </a:r>
            <a:br>
              <a:rPr lang="it-IT" sz="500" b="1" noProof="0">
                <a:solidFill>
                  <a:srgbClr val="FF5A5F"/>
                </a:solidFill>
                <a:latin typeface="+mj-lt"/>
              </a:rPr>
            </a:br>
            <a:endParaRPr lang="it-IT" sz="500" noProof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openai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-community/</a:t>
            </a: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roberta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-base-</a:t>
            </a: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openai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-detector </a:t>
            </a:r>
            <a:r>
              <a:rPr lang="it-IT" i="1" noProof="0">
                <a:latin typeface="+mj-lt"/>
              </a:rPr>
              <a:t>→ bot/</a:t>
            </a:r>
            <a:r>
              <a:rPr lang="it-IT" i="1" noProof="0" err="1">
                <a:latin typeface="+mj-lt"/>
              </a:rPr>
              <a:t>no_bot</a:t>
            </a:r>
            <a:endParaRPr lang="it-IT" i="1" noProof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cardiffnlp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/</a:t>
            </a: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twitter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-</a:t>
            </a:r>
            <a:r>
              <a:rPr lang="it-IT" b="1" i="1" noProof="0" err="1">
                <a:solidFill>
                  <a:srgbClr val="00A699"/>
                </a:solidFill>
                <a:latin typeface="+mj-lt"/>
              </a:rPr>
              <a:t>roberta</a:t>
            </a:r>
            <a:r>
              <a:rPr lang="it-IT" b="1" i="1" noProof="0">
                <a:solidFill>
                  <a:srgbClr val="00A699"/>
                </a:solidFill>
                <a:latin typeface="+mj-lt"/>
              </a:rPr>
              <a:t>-base-sentiment </a:t>
            </a:r>
            <a:br>
              <a:rPr lang="it-IT" i="1" noProof="0">
                <a:latin typeface="+mj-lt"/>
              </a:rPr>
            </a:br>
            <a:r>
              <a:rPr lang="it-IT" i="1" noProof="0">
                <a:latin typeface="+mj-lt"/>
              </a:rPr>
              <a:t>→ negative/</a:t>
            </a:r>
            <a:r>
              <a:rPr lang="it-IT" i="1" noProof="0" err="1">
                <a:latin typeface="+mj-lt"/>
              </a:rPr>
              <a:t>neutral</a:t>
            </a:r>
            <a:r>
              <a:rPr lang="it-IT" i="1" noProof="0">
                <a:latin typeface="+mj-lt"/>
              </a:rPr>
              <a:t>/positive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noProof="0">
                <a:solidFill>
                  <a:srgbClr val="00A699"/>
                </a:solidFill>
                <a:latin typeface="+mj-lt"/>
              </a:rPr>
              <a:t>OTIS spam model </a:t>
            </a:r>
            <a:r>
              <a:rPr lang="it-IT" noProof="0">
                <a:latin typeface="+mj-lt"/>
              </a:rPr>
              <a:t>→ </a:t>
            </a:r>
            <a:r>
              <a:rPr lang="it-IT" i="1" noProof="0">
                <a:latin typeface="+mj-lt"/>
              </a:rPr>
              <a:t>spam/</a:t>
            </a:r>
            <a:r>
              <a:rPr lang="it-IT" i="1" noProof="0" err="1">
                <a:latin typeface="+mj-lt"/>
              </a:rPr>
              <a:t>no_spam</a:t>
            </a:r>
            <a:endParaRPr lang="it-IT" i="1" noProof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noProof="0">
              <a:latin typeface="+mj-lt"/>
            </a:endParaRPr>
          </a:p>
          <a:p>
            <a:r>
              <a:rPr lang="it-IT" b="1" noProof="0">
                <a:solidFill>
                  <a:srgbClr val="FF5A5F"/>
                </a:solidFill>
                <a:latin typeface="+mj-lt"/>
              </a:rPr>
              <a:t>Scelte tecniche</a:t>
            </a:r>
            <a:br>
              <a:rPr lang="it-IT" sz="500" b="1" noProof="0">
                <a:solidFill>
                  <a:srgbClr val="FF5A5F"/>
                </a:solidFill>
                <a:latin typeface="+mj-lt"/>
              </a:rPr>
            </a:br>
            <a:endParaRPr lang="it-IT" sz="500" b="1" noProof="0">
              <a:solidFill>
                <a:srgbClr val="FF5A5F"/>
              </a:solidFill>
              <a:latin typeface="+mj-lt"/>
            </a:endParaRPr>
          </a:p>
          <a:p>
            <a:r>
              <a:rPr lang="it-IT" noProof="0" err="1">
                <a:latin typeface="+mj-lt"/>
              </a:rPr>
              <a:t>Truncation</a:t>
            </a:r>
            <a:r>
              <a:rPr lang="it-IT" noProof="0">
                <a:latin typeface="+mj-lt"/>
              </a:rPr>
              <a:t> a </a:t>
            </a:r>
            <a:r>
              <a:rPr lang="it-IT" b="1" noProof="0">
                <a:solidFill>
                  <a:srgbClr val="00A699"/>
                </a:solidFill>
                <a:latin typeface="+mj-lt"/>
              </a:rPr>
              <a:t>512 token</a:t>
            </a:r>
            <a:r>
              <a:rPr lang="it-IT" noProof="0">
                <a:latin typeface="+mj-lt"/>
              </a:rPr>
              <a:t>, inferenza in batch.</a:t>
            </a:r>
            <a:br>
              <a:rPr lang="it-IT" noProof="0">
                <a:latin typeface="+mj-lt"/>
              </a:rPr>
            </a:br>
            <a:endParaRPr lang="it-IT" noProof="0">
              <a:latin typeface="+mj-lt"/>
            </a:endParaRPr>
          </a:p>
          <a:p>
            <a:r>
              <a:rPr lang="it-IT" b="1" noProof="0">
                <a:solidFill>
                  <a:srgbClr val="FF5A5F"/>
                </a:solidFill>
                <a:latin typeface="+mj-lt"/>
              </a:rPr>
              <a:t>Ottimizzazione batch</a:t>
            </a:r>
            <a:br>
              <a:rPr lang="it-IT" b="1" noProof="0">
                <a:solidFill>
                  <a:srgbClr val="FF5A5F"/>
                </a:solidFill>
                <a:latin typeface="+mj-lt"/>
              </a:rPr>
            </a:br>
            <a:endParaRPr lang="it-IT" sz="800" noProof="0"/>
          </a:p>
          <a:p>
            <a:r>
              <a:rPr lang="it-IT" noProof="0">
                <a:latin typeface="+mj-lt"/>
              </a:rPr>
              <a:t>Ordinamento dei testi per lunghezza per migliorare efficienza del </a:t>
            </a:r>
            <a:r>
              <a:rPr lang="it-IT" noProof="0" err="1">
                <a:latin typeface="+mj-lt"/>
              </a:rPr>
              <a:t>padding</a:t>
            </a:r>
            <a:r>
              <a:rPr lang="it-IT" noProof="0">
                <a:latin typeface="+mj-lt"/>
              </a:rPr>
              <a:t>.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A8CEA4BF-D2B4-8F89-4881-CED4F9408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466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CAB96-A65E-D2B4-5F9C-3043FA0F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67773C1-05AB-67A7-CABD-9FA448DA72AB}"/>
              </a:ext>
            </a:extLst>
          </p:cNvPr>
          <p:cNvGrpSpPr/>
          <p:nvPr/>
        </p:nvGrpSpPr>
        <p:grpSpPr>
          <a:xfrm>
            <a:off x="2683753" y="916758"/>
            <a:ext cx="6824494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C7D3AE-51F4-6732-81F4-ECD0D044BE00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535E87-142D-693D-D79F-C1CFEC2F46DB}"/>
                </a:ext>
              </a:extLst>
            </p:cNvPr>
            <p:cNvSpPr txBox="1"/>
            <p:nvPr/>
          </p:nvSpPr>
          <p:spPr>
            <a:xfrm>
              <a:off x="1899732" y="1559291"/>
              <a:ext cx="6286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200" b="1" spc="0" noProof="0">
                  <a:solidFill>
                    <a:srgbClr val="FF5A5F"/>
                  </a:solidFill>
                  <a:latin typeface="+mj-lt"/>
                </a:rPr>
                <a:t>Risultati Analisi Sentimenti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58122A-FEF8-FC01-2243-6BD4653BFDB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94F4182-2CAF-22BF-6CB9-E978252087C6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E5E14432-67DD-668C-CF30-8D8DAE7CB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94E0930-4F58-CCA3-3ED6-5F8488EF34DD}"/>
              </a:ext>
            </a:extLst>
          </p:cNvPr>
          <p:cNvGrpSpPr/>
          <p:nvPr/>
        </p:nvGrpSpPr>
        <p:grpSpPr>
          <a:xfrm>
            <a:off x="1019408" y="2278826"/>
            <a:ext cx="2340754" cy="3464450"/>
            <a:chOff x="1019408" y="2278826"/>
            <a:chExt cx="2340754" cy="346445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0A3DC71-A6B8-81E4-FCAC-29E42D4E5178}"/>
                </a:ext>
              </a:extLst>
            </p:cNvPr>
            <p:cNvSpPr/>
            <p:nvPr/>
          </p:nvSpPr>
          <p:spPr>
            <a:xfrm>
              <a:off x="1019408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A9825A-597C-6D17-95D5-6D565A861DD4}"/>
                </a:ext>
              </a:extLst>
            </p:cNvPr>
            <p:cNvGrpSpPr/>
            <p:nvPr/>
          </p:nvGrpSpPr>
          <p:grpSpPr>
            <a:xfrm>
              <a:off x="1150576" y="2278826"/>
              <a:ext cx="2085948" cy="1862048"/>
              <a:chOff x="1417276" y="2656591"/>
              <a:chExt cx="1552548" cy="186204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F31E1AD-1BB0-E3E9-17BA-C81E1C389757}"/>
                  </a:ext>
                </a:extLst>
              </p:cNvPr>
              <p:cNvSpPr/>
              <p:nvPr/>
            </p:nvSpPr>
            <p:spPr>
              <a:xfrm>
                <a:off x="1417276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66DBD0-DA12-D49B-7DF4-F03E524B5EB7}"/>
                  </a:ext>
                </a:extLst>
              </p:cNvPr>
              <p:cNvSpPr txBox="1"/>
              <p:nvPr/>
            </p:nvSpPr>
            <p:spPr>
              <a:xfrm rot="681537">
                <a:off x="1632424" y="2656591"/>
                <a:ext cx="1074490" cy="1862048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1500" b="1" noProof="0"/>
                  <a:t>↗</a:t>
                </a:r>
                <a:endParaRPr lang="it-IT" sz="11500" noProof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78F258-B53C-40E3-3830-86975FB3B674}"/>
                </a:ext>
              </a:extLst>
            </p:cNvPr>
            <p:cNvGrpSpPr/>
            <p:nvPr/>
          </p:nvGrpSpPr>
          <p:grpSpPr>
            <a:xfrm>
              <a:off x="1114658" y="4276654"/>
              <a:ext cx="2167161" cy="1288368"/>
              <a:chOff x="1609724" y="2225104"/>
              <a:chExt cx="2167161" cy="128836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716A68-2EBD-0D05-7F3B-C5A9B49878C5}"/>
                  </a:ext>
                </a:extLst>
              </p:cNvPr>
              <p:cNvSpPr txBox="1"/>
              <p:nvPr/>
            </p:nvSpPr>
            <p:spPr>
              <a:xfrm>
                <a:off x="1614708" y="2225104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 noProof="0">
                    <a:solidFill>
                      <a:srgbClr val="00A699"/>
                    </a:solidFill>
                    <a:latin typeface="+mn-lt"/>
                  </a:rPr>
                  <a:t>Trend Atteso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2F15C4-2A9C-25B2-AE42-3F8891CA16AE}"/>
                  </a:ext>
                </a:extLst>
              </p:cNvPr>
              <p:cNvSpPr txBox="1"/>
              <p:nvPr/>
            </p:nvSpPr>
            <p:spPr>
              <a:xfrm>
                <a:off x="1609724" y="2559365"/>
                <a:ext cx="216716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50" noProof="0">
                    <a:latin typeface="+mn-lt"/>
                  </a:rPr>
                  <a:t>Differenze nella polarizzazione (fake più “spinte” su positivo o negativo, dataset-</a:t>
                </a:r>
                <a:r>
                  <a:rPr lang="it-IT" sz="1150" noProof="0" err="1">
                    <a:latin typeface="+mn-lt"/>
                  </a:rPr>
                  <a:t>dependent</a:t>
                </a:r>
                <a:r>
                  <a:rPr lang="it-IT" sz="1150" noProof="0">
                    <a:latin typeface="+mn-lt"/>
                  </a:rPr>
                  <a:t>)</a:t>
                </a:r>
              </a:p>
            </p:txBody>
          </p:sp>
        </p:grp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A9BC1D40-F6A1-1A33-12F2-8798A3192D63}"/>
              </a:ext>
            </a:extLst>
          </p:cNvPr>
          <p:cNvGrpSpPr/>
          <p:nvPr/>
        </p:nvGrpSpPr>
        <p:grpSpPr>
          <a:xfrm>
            <a:off x="3528334" y="1776358"/>
            <a:ext cx="2340754" cy="3977177"/>
            <a:chOff x="3528334" y="1776358"/>
            <a:chExt cx="2340754" cy="397717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1EF0F8-13CF-DAE4-03EF-F6F85B847558}"/>
                </a:ext>
              </a:extLst>
            </p:cNvPr>
            <p:cNvSpPr/>
            <p:nvPr/>
          </p:nvSpPr>
          <p:spPr>
            <a:xfrm>
              <a:off x="3528334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5D5344-1579-0982-E58E-011DEC551FFB}"/>
                </a:ext>
              </a:extLst>
            </p:cNvPr>
            <p:cNvGrpSpPr/>
            <p:nvPr/>
          </p:nvGrpSpPr>
          <p:grpSpPr>
            <a:xfrm>
              <a:off x="3688010" y="1776358"/>
              <a:ext cx="2085948" cy="2646878"/>
              <a:chOff x="3954710" y="2154123"/>
              <a:chExt cx="1552548" cy="264687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D0E5F85-B0E1-7404-4447-00EC93662966}"/>
                  </a:ext>
                </a:extLst>
              </p:cNvPr>
              <p:cNvSpPr/>
              <p:nvPr/>
            </p:nvSpPr>
            <p:spPr>
              <a:xfrm>
                <a:off x="3954710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87BDFE-4DE1-CF35-59AA-F790BBC93454}"/>
                  </a:ext>
                </a:extLst>
              </p:cNvPr>
              <p:cNvSpPr txBox="1"/>
              <p:nvPr/>
            </p:nvSpPr>
            <p:spPr>
              <a:xfrm>
                <a:off x="4181942" y="2154123"/>
                <a:ext cx="1074490" cy="2646878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noProof="0"/>
                  <a:t>◌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E78648-2B47-358F-3902-DC3DEEE2EE41}"/>
                </a:ext>
              </a:extLst>
            </p:cNvPr>
            <p:cNvGrpSpPr/>
            <p:nvPr/>
          </p:nvGrpSpPr>
          <p:grpSpPr>
            <a:xfrm>
              <a:off x="3647404" y="4276654"/>
              <a:ext cx="2167161" cy="1476881"/>
              <a:chOff x="8416251" y="2225104"/>
              <a:chExt cx="2167161" cy="147688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F938EF-390F-6484-B6EE-6E74728163BF}"/>
                  </a:ext>
                </a:extLst>
              </p:cNvPr>
              <p:cNvSpPr txBox="1"/>
              <p:nvPr/>
            </p:nvSpPr>
            <p:spPr>
              <a:xfrm>
                <a:off x="8421235" y="2225104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 noProof="0" err="1">
                    <a:solidFill>
                      <a:srgbClr val="00A699"/>
                    </a:solidFill>
                    <a:latin typeface="+mn-lt"/>
                  </a:rPr>
                  <a:t>Subjectivity</a:t>
                </a:r>
                <a:endParaRPr lang="it-IT" sz="1400" b="1" noProof="0">
                  <a:solidFill>
                    <a:srgbClr val="00A699"/>
                  </a:solidFill>
                  <a:latin typeface="+mn-lt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BC2866-0D89-89AB-015A-8C2E8279EE04}"/>
                  </a:ext>
                </a:extLst>
              </p:cNvPr>
              <p:cNvSpPr txBox="1"/>
              <p:nvPr/>
            </p:nvSpPr>
            <p:spPr>
              <a:xfrm>
                <a:off x="8416251" y="2529869"/>
                <a:ext cx="2167161" cy="1172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50" noProof="0">
                    <a:latin typeface="+mn-lt"/>
                  </a:rPr>
                  <a:t>Tende ad essere una feature debole/moderata: spesso distribuzioni sovrapposte, utile come segnale secondario.</a:t>
                </a:r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56B1EDD3-8AEC-0846-5AE1-8D48B430A0F6}"/>
              </a:ext>
            </a:extLst>
          </p:cNvPr>
          <p:cNvGrpSpPr/>
          <p:nvPr/>
        </p:nvGrpSpPr>
        <p:grpSpPr>
          <a:xfrm>
            <a:off x="6215865" y="2278826"/>
            <a:ext cx="2340754" cy="3464450"/>
            <a:chOff x="6215865" y="2278826"/>
            <a:chExt cx="2340754" cy="346445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051369B-D00D-C236-ACD9-1C279396E41E}"/>
                </a:ext>
              </a:extLst>
            </p:cNvPr>
            <p:cNvSpPr/>
            <p:nvPr/>
          </p:nvSpPr>
          <p:spPr>
            <a:xfrm>
              <a:off x="6215865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CF848E-0F29-44B3-579F-88FD6426FD76}"/>
                </a:ext>
              </a:extLst>
            </p:cNvPr>
            <p:cNvGrpSpPr/>
            <p:nvPr/>
          </p:nvGrpSpPr>
          <p:grpSpPr>
            <a:xfrm>
              <a:off x="6316006" y="2278826"/>
              <a:ext cx="2085948" cy="1862048"/>
              <a:chOff x="6582706" y="2656591"/>
              <a:chExt cx="1552548" cy="186204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FCD64BF-906D-9595-72EE-A1879DF8DAF0}"/>
                  </a:ext>
                </a:extLst>
              </p:cNvPr>
              <p:cNvSpPr/>
              <p:nvPr/>
            </p:nvSpPr>
            <p:spPr>
              <a:xfrm>
                <a:off x="6582706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1A233F-4248-9A35-C92B-22DECDAA6AC7}"/>
                  </a:ext>
                </a:extLst>
              </p:cNvPr>
              <p:cNvSpPr txBox="1"/>
              <p:nvPr/>
            </p:nvSpPr>
            <p:spPr>
              <a:xfrm>
                <a:off x="6821735" y="2656591"/>
                <a:ext cx="1074490" cy="1862048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1500" noProof="0"/>
                  <a:t>⚠ 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559751-0C2A-E7B5-A99C-FF5571CA568B}"/>
                </a:ext>
              </a:extLst>
            </p:cNvPr>
            <p:cNvGrpSpPr/>
            <p:nvPr/>
          </p:nvGrpSpPr>
          <p:grpSpPr>
            <a:xfrm>
              <a:off x="6275400" y="4276654"/>
              <a:ext cx="2167161" cy="1087513"/>
              <a:chOff x="1609724" y="4142712"/>
              <a:chExt cx="2167161" cy="108751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B32057-74D3-E035-DBB6-2A2024463B1D}"/>
                  </a:ext>
                </a:extLst>
              </p:cNvPr>
              <p:cNvSpPr txBox="1"/>
              <p:nvPr/>
            </p:nvSpPr>
            <p:spPr>
              <a:xfrm>
                <a:off x="1614708" y="4142712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 noProof="0">
                    <a:solidFill>
                      <a:srgbClr val="00A699"/>
                    </a:solidFill>
                    <a:latin typeface="+mn-lt"/>
                  </a:rPr>
                  <a:t>Bot e Spam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1C972B-C1C9-327B-11B9-CF7E0DC65690}"/>
                  </a:ext>
                </a:extLst>
              </p:cNvPr>
              <p:cNvSpPr txBox="1"/>
              <p:nvPr/>
            </p:nvSpPr>
            <p:spPr>
              <a:xfrm>
                <a:off x="1609724" y="4496050"/>
                <a:ext cx="2167161" cy="734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50" noProof="0">
                    <a:latin typeface="+mn-lt"/>
                  </a:rPr>
                  <a:t>Possono evidenziare cluster anomali (</a:t>
                </a:r>
                <a:r>
                  <a:rPr lang="it-IT" sz="1150" noProof="0" err="1">
                    <a:latin typeface="+mn-lt"/>
                  </a:rPr>
                  <a:t>outlier</a:t>
                </a:r>
                <a:r>
                  <a:rPr lang="it-IT" sz="1150" noProof="0">
                    <a:latin typeface="+mn-lt"/>
                  </a:rPr>
                  <a:t> e testi estremamente brevi/</a:t>
                </a:r>
                <a:r>
                  <a:rPr lang="it-IT" sz="1150" noProof="0" err="1">
                    <a:latin typeface="+mn-lt"/>
                  </a:rPr>
                  <a:t>templati</a:t>
                </a:r>
                <a:r>
                  <a:rPr lang="it-IT" sz="1150" noProof="0">
                    <a:latin typeface="+mn-lt"/>
                  </a:rPr>
                  <a:t>)</a:t>
                </a:r>
              </a:p>
            </p:txBody>
          </p:sp>
        </p:grp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66EF5A84-4870-FE0B-782D-B081010AFF25}"/>
              </a:ext>
            </a:extLst>
          </p:cNvPr>
          <p:cNvGrpSpPr/>
          <p:nvPr/>
        </p:nvGrpSpPr>
        <p:grpSpPr>
          <a:xfrm>
            <a:off x="8831838" y="1810362"/>
            <a:ext cx="2340754" cy="3932914"/>
            <a:chOff x="8831838" y="1810362"/>
            <a:chExt cx="2340754" cy="393291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2814B04D-0F0D-B8B5-A62B-6B9A5CBED631}"/>
                </a:ext>
              </a:extLst>
            </p:cNvPr>
            <p:cNvGrpSpPr/>
            <p:nvPr/>
          </p:nvGrpSpPr>
          <p:grpSpPr>
            <a:xfrm>
              <a:off x="8831838" y="1810362"/>
              <a:ext cx="2340754" cy="3932914"/>
              <a:chOff x="8831838" y="1810362"/>
              <a:chExt cx="2340754" cy="3932914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D2AB0DA-C15C-CB3B-A573-B3E2DA856BC1}"/>
                  </a:ext>
                </a:extLst>
              </p:cNvPr>
              <p:cNvSpPr/>
              <p:nvPr/>
            </p:nvSpPr>
            <p:spPr>
              <a:xfrm>
                <a:off x="8831838" y="4130951"/>
                <a:ext cx="2340754" cy="1612325"/>
              </a:xfrm>
              <a:prstGeom prst="roundRect">
                <a:avLst>
                  <a:gd name="adj" fmla="val 8679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1905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4B2A643-3D04-D0D0-2495-15378B8DACFF}"/>
                  </a:ext>
                </a:extLst>
              </p:cNvPr>
              <p:cNvGrpSpPr/>
              <p:nvPr/>
            </p:nvGrpSpPr>
            <p:grpSpPr>
              <a:xfrm>
                <a:off x="8944002" y="1810362"/>
                <a:ext cx="2085948" cy="2646878"/>
                <a:chOff x="9210702" y="2188127"/>
                <a:chExt cx="1552548" cy="2646878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DE4D483A-28E6-BF0F-D447-20FF5A5AE903}"/>
                    </a:ext>
                  </a:extLst>
                </p:cNvPr>
                <p:cNvSpPr/>
                <p:nvPr/>
              </p:nvSpPr>
              <p:spPr>
                <a:xfrm>
                  <a:off x="9210702" y="2819340"/>
                  <a:ext cx="1552548" cy="1473149"/>
                </a:xfrm>
                <a:prstGeom prst="roundRect">
                  <a:avLst/>
                </a:prstGeom>
                <a:solidFill>
                  <a:srgbClr val="FF5A5F"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noProof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4E9B26-2E93-BD07-536E-DDB68C9A324A}"/>
                    </a:ext>
                  </a:extLst>
                </p:cNvPr>
                <p:cNvSpPr txBox="1"/>
                <p:nvPr/>
              </p:nvSpPr>
              <p:spPr>
                <a:xfrm>
                  <a:off x="9449731" y="2188127"/>
                  <a:ext cx="1074490" cy="2646878"/>
                </a:xfrm>
                <a:prstGeom prst="rect">
                  <a:avLst/>
                </a:prstGeom>
                <a:noFill/>
                <a:effectLst>
                  <a:outerShdw blurRad="50800" dist="88900" algn="l" rotWithShape="0">
                    <a:prstClr val="black">
                      <a:alpha val="6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600" spc="0">
                      <a:solidFill>
                        <a:schemeClr val="bg1"/>
                      </a:solidFill>
                      <a:latin typeface="Poppins ExtraLight" panose="00000300000000000000" pitchFamily="2" charset="0"/>
                      <a:cs typeface="Poppins ExtraLight" panose="00000300000000000000" pitchFamily="2" charset="0"/>
                    </a:defRPr>
                  </a:lvl1pPr>
                </a:lstStyle>
                <a:p>
                  <a:r>
                    <a:rPr lang="it-IT" noProof="0"/>
                    <a:t>⇨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C7CC1E-0F6C-AB63-7A35-36F847CF97EC}"/>
                </a:ext>
              </a:extLst>
            </p:cNvPr>
            <p:cNvGrpSpPr/>
            <p:nvPr/>
          </p:nvGrpSpPr>
          <p:grpSpPr>
            <a:xfrm>
              <a:off x="8903396" y="4276654"/>
              <a:ext cx="2167160" cy="1087513"/>
              <a:chOff x="8416251" y="4142712"/>
              <a:chExt cx="2167160" cy="108751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D8180B-6E12-D7CB-E7FF-29C2AC585BC6}"/>
                  </a:ext>
                </a:extLst>
              </p:cNvPr>
              <p:cNvSpPr txBox="1"/>
              <p:nvPr/>
            </p:nvSpPr>
            <p:spPr>
              <a:xfrm>
                <a:off x="8421235" y="4142712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 noProof="0">
                    <a:solidFill>
                      <a:srgbClr val="00A699"/>
                    </a:solidFill>
                    <a:latin typeface="+mn-lt"/>
                  </a:rPr>
                  <a:t>Implicazione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CFF768-38EA-0A86-6C35-EE984E8F0FCC}"/>
                  </a:ext>
                </a:extLst>
              </p:cNvPr>
              <p:cNvSpPr txBox="1"/>
              <p:nvPr/>
            </p:nvSpPr>
            <p:spPr>
              <a:xfrm>
                <a:off x="8416251" y="4496050"/>
                <a:ext cx="2167160" cy="734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50" noProof="0">
                    <a:latin typeface="+mn-lt"/>
                  </a:rPr>
                  <a:t>Sentiment e </a:t>
                </a:r>
                <a:r>
                  <a:rPr lang="it-IT" sz="1150" noProof="0" err="1">
                    <a:latin typeface="+mn-lt"/>
                  </a:rPr>
                  <a:t>subjectivity</a:t>
                </a:r>
                <a:r>
                  <a:rPr lang="it-IT" sz="1150" noProof="0">
                    <a:latin typeface="+mn-lt"/>
                  </a:rPr>
                  <a:t> non risolvono da soli il problema allora serve training dedicato</a:t>
                </a:r>
              </a:p>
            </p:txBody>
          </p:sp>
        </p:grpSp>
      </p:grp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BFE6E0FD-19C6-7A99-C09A-C2D6007E4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687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683753" y="916758"/>
            <a:ext cx="6824494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925858" y="1528514"/>
              <a:ext cx="4450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PCA Analysis (1/3)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2A37A4-0B31-A13B-717D-623491843116}"/>
              </a:ext>
            </a:extLst>
          </p:cNvPr>
          <p:cNvGrpSpPr/>
          <p:nvPr/>
        </p:nvGrpSpPr>
        <p:grpSpPr>
          <a:xfrm>
            <a:off x="1019408" y="2140288"/>
            <a:ext cx="2340754" cy="3611511"/>
            <a:chOff x="1019408" y="2140288"/>
            <a:chExt cx="2340754" cy="361151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404E1B2-74EA-7EE3-8765-2C08195184B7}"/>
                </a:ext>
              </a:extLst>
            </p:cNvPr>
            <p:cNvSpPr/>
            <p:nvPr/>
          </p:nvSpPr>
          <p:spPr>
            <a:xfrm>
              <a:off x="1019408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A58F4BE-DA01-C776-06C1-9141500B2C10}"/>
                </a:ext>
              </a:extLst>
            </p:cNvPr>
            <p:cNvGrpSpPr/>
            <p:nvPr/>
          </p:nvGrpSpPr>
          <p:grpSpPr>
            <a:xfrm>
              <a:off x="1150576" y="2140288"/>
              <a:ext cx="2085948" cy="2215991"/>
              <a:chOff x="1417276" y="2518053"/>
              <a:chExt cx="1552548" cy="221599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1870B9-FABF-1188-DFA4-D29119D0139A}"/>
                  </a:ext>
                </a:extLst>
              </p:cNvPr>
              <p:cNvSpPr/>
              <p:nvPr/>
            </p:nvSpPr>
            <p:spPr>
              <a:xfrm>
                <a:off x="1417276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8CEE70-6AC0-AFF4-E5DF-B6B0429C0CA6}"/>
                  </a:ext>
                </a:extLst>
              </p:cNvPr>
              <p:cNvSpPr txBox="1"/>
              <p:nvPr/>
            </p:nvSpPr>
            <p:spPr>
              <a:xfrm>
                <a:off x="1651832" y="2518053"/>
                <a:ext cx="1074490" cy="2215991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3800"/>
                  <a:t>T</a:t>
                </a:r>
                <a:endParaRPr lang="it-IT" sz="13800" noProof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04047B-020C-C9C5-DF30-287935394C8A}"/>
                </a:ext>
              </a:extLst>
            </p:cNvPr>
            <p:cNvGrpSpPr/>
            <p:nvPr/>
          </p:nvGrpSpPr>
          <p:grpSpPr>
            <a:xfrm>
              <a:off x="1104889" y="4276654"/>
              <a:ext cx="2171945" cy="1475145"/>
              <a:chOff x="1599955" y="2225104"/>
              <a:chExt cx="2171945" cy="147514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931713-A3CF-AD54-CA9A-98F69E1C0143}"/>
                  </a:ext>
                </a:extLst>
              </p:cNvPr>
              <p:cNvSpPr txBox="1"/>
              <p:nvPr/>
            </p:nvSpPr>
            <p:spPr>
              <a:xfrm>
                <a:off x="1614708" y="2225104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>
                    <a:solidFill>
                      <a:srgbClr val="FF5A5F"/>
                    </a:solidFill>
                    <a:latin typeface="Montserrat"/>
                  </a:rPr>
                  <a:t>Tecnica</a:t>
                </a:r>
                <a:r>
                  <a:rPr lang="it-IT" sz="1400">
                    <a:solidFill>
                      <a:srgbClr val="00A699"/>
                    </a:solidFill>
                    <a:latin typeface="Montserrat"/>
                  </a:rPr>
                  <a:t> </a:t>
                </a:r>
                <a:endParaRPr lang="en-US">
                  <a:solidFill>
                    <a:srgbClr val="00A699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EF9A81-FD4B-7B7D-9642-09738EA87E5B}"/>
                  </a:ext>
                </a:extLst>
              </p:cNvPr>
              <p:cNvSpPr txBox="1"/>
              <p:nvPr/>
            </p:nvSpPr>
            <p:spPr>
              <a:xfrm>
                <a:off x="1599955" y="2530057"/>
                <a:ext cx="2167161" cy="11701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00">
                    <a:latin typeface="Nunito"/>
                  </a:rPr>
                  <a:t>La </a:t>
                </a:r>
                <a:r>
                  <a:rPr lang="it-IT" sz="1100" b="1" err="1">
                    <a:solidFill>
                      <a:srgbClr val="00A699"/>
                    </a:solidFill>
                    <a:latin typeface="Nunito"/>
                  </a:rPr>
                  <a:t>Principal</a:t>
                </a:r>
                <a:r>
                  <a:rPr lang="it-IT" sz="1100" b="1">
                    <a:solidFill>
                      <a:srgbClr val="00A699"/>
                    </a:solidFill>
                    <a:latin typeface="Nunito"/>
                  </a:rPr>
                  <a:t> Component Analysis (PCA)</a:t>
                </a:r>
                <a:r>
                  <a:rPr lang="it-IT" sz="1100">
                    <a:solidFill>
                      <a:srgbClr val="00A699"/>
                    </a:solidFill>
                    <a:latin typeface="Nunito"/>
                  </a:rPr>
                  <a:t> </a:t>
                </a:r>
                <a:r>
                  <a:rPr lang="it-IT" sz="1100">
                    <a:latin typeface="Nunito"/>
                  </a:rPr>
                  <a:t>è una tecnica statistica multivariata che permette di analizzare più variabili contemporaneamente.</a:t>
                </a:r>
                <a:endParaRPr lang="en-US">
                  <a:latin typeface="Nunito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8632A5-AED5-8FA8-0470-F7313C750709}"/>
              </a:ext>
            </a:extLst>
          </p:cNvPr>
          <p:cNvGrpSpPr/>
          <p:nvPr/>
        </p:nvGrpSpPr>
        <p:grpSpPr>
          <a:xfrm>
            <a:off x="3528334" y="2065401"/>
            <a:ext cx="2340754" cy="3677875"/>
            <a:chOff x="3528334" y="2065401"/>
            <a:chExt cx="2340754" cy="367787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13AAE3-7CD3-2110-37A3-48D13E3C6021}"/>
                </a:ext>
              </a:extLst>
            </p:cNvPr>
            <p:cNvSpPr/>
            <p:nvPr/>
          </p:nvSpPr>
          <p:spPr>
            <a:xfrm>
              <a:off x="3528334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47F915-9D2B-DFFF-0613-7F23A22A501B}"/>
                </a:ext>
              </a:extLst>
            </p:cNvPr>
            <p:cNvGrpSpPr/>
            <p:nvPr/>
          </p:nvGrpSpPr>
          <p:grpSpPr>
            <a:xfrm>
              <a:off x="3688010" y="2065401"/>
              <a:ext cx="2085948" cy="2215991"/>
              <a:chOff x="3954710" y="2443166"/>
              <a:chExt cx="1552548" cy="2215991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9A528B3-5A42-8A56-8CB7-D1EF3FB8ED3E}"/>
                  </a:ext>
                </a:extLst>
              </p:cNvPr>
              <p:cNvSpPr/>
              <p:nvPr/>
            </p:nvSpPr>
            <p:spPr>
              <a:xfrm>
                <a:off x="3954710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5A0E9C-A732-C8DD-D221-BA35BCD37AF1}"/>
                  </a:ext>
                </a:extLst>
              </p:cNvPr>
              <p:cNvSpPr txBox="1"/>
              <p:nvPr/>
            </p:nvSpPr>
            <p:spPr>
              <a:xfrm>
                <a:off x="4166193" y="2443166"/>
                <a:ext cx="1074490" cy="2215991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3800"/>
                  <a:t>R</a:t>
                </a:r>
                <a:endParaRPr lang="it-IT" noProof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C5F4E0-0658-1A2D-0116-477DB160CCA6}"/>
                </a:ext>
              </a:extLst>
            </p:cNvPr>
            <p:cNvGrpSpPr/>
            <p:nvPr/>
          </p:nvGrpSpPr>
          <p:grpSpPr>
            <a:xfrm>
              <a:off x="3647404" y="4276654"/>
              <a:ext cx="2167161" cy="1048898"/>
              <a:chOff x="8416251" y="2225104"/>
              <a:chExt cx="2167161" cy="104889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3E60DE-C7A3-C87B-D191-56A30B430079}"/>
                  </a:ext>
                </a:extLst>
              </p:cNvPr>
              <p:cNvSpPr txBox="1"/>
              <p:nvPr/>
            </p:nvSpPr>
            <p:spPr>
              <a:xfrm>
                <a:off x="8421235" y="2225104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>
                    <a:solidFill>
                      <a:srgbClr val="FF5A5F"/>
                    </a:solidFill>
                    <a:latin typeface="Montserrat"/>
                  </a:rPr>
                  <a:t>Relazioni</a:t>
                </a:r>
                <a:r>
                  <a:rPr lang="it-IT" sz="1400">
                    <a:solidFill>
                      <a:srgbClr val="00A699"/>
                    </a:solidFill>
                    <a:latin typeface="Montserrat"/>
                  </a:rPr>
                  <a:t> </a:t>
                </a:r>
                <a:endParaRPr lang="en-US">
                  <a:solidFill>
                    <a:srgbClr val="00A699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9D5242-49F9-36B5-4E6D-A20E043504C0}"/>
                  </a:ext>
                </a:extLst>
              </p:cNvPr>
              <p:cNvSpPr txBox="1"/>
              <p:nvPr/>
            </p:nvSpPr>
            <p:spPr>
              <a:xfrm>
                <a:off x="8416251" y="2539827"/>
                <a:ext cx="2167161" cy="7341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00">
                    <a:latin typeface="Nunito"/>
                  </a:rPr>
                  <a:t>Studia le </a:t>
                </a:r>
                <a:r>
                  <a:rPr lang="it-IT" sz="1100" b="1">
                    <a:solidFill>
                      <a:srgbClr val="00A699"/>
                    </a:solidFill>
                    <a:latin typeface="Nunito"/>
                  </a:rPr>
                  <a:t>relazioni reciproche</a:t>
                </a:r>
                <a:r>
                  <a:rPr lang="it-IT" sz="1100">
                    <a:solidFill>
                      <a:srgbClr val="00A699"/>
                    </a:solidFill>
                    <a:latin typeface="Nunito"/>
                  </a:rPr>
                  <a:t> </a:t>
                </a:r>
                <a:r>
                  <a:rPr lang="it-IT" sz="1100">
                    <a:latin typeface="Nunito"/>
                  </a:rPr>
                  <a:t>tra le variabili per identificare schemi e correlazioni nascoste.</a:t>
                </a:r>
                <a:endParaRPr lang="en-US">
                  <a:latin typeface="Nunito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3BB037-0D47-16DF-49ED-936E90E9A8C8}"/>
              </a:ext>
            </a:extLst>
          </p:cNvPr>
          <p:cNvGrpSpPr/>
          <p:nvPr/>
        </p:nvGrpSpPr>
        <p:grpSpPr>
          <a:xfrm>
            <a:off x="6215865" y="2065401"/>
            <a:ext cx="2340754" cy="3705475"/>
            <a:chOff x="6215865" y="2065401"/>
            <a:chExt cx="2340754" cy="370547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AB3EABE-BE5D-031F-8CFF-1D1389B655A8}"/>
                </a:ext>
              </a:extLst>
            </p:cNvPr>
            <p:cNvSpPr/>
            <p:nvPr/>
          </p:nvSpPr>
          <p:spPr>
            <a:xfrm>
              <a:off x="6215865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E42F05-8B8A-754D-4589-22DB0CFA7401}"/>
                </a:ext>
              </a:extLst>
            </p:cNvPr>
            <p:cNvGrpSpPr/>
            <p:nvPr/>
          </p:nvGrpSpPr>
          <p:grpSpPr>
            <a:xfrm>
              <a:off x="6316006" y="2065401"/>
              <a:ext cx="2085948" cy="2215991"/>
              <a:chOff x="6582706" y="2443166"/>
              <a:chExt cx="1552548" cy="221599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18BC2B4-810E-403B-18A8-71B2A7259A08}"/>
                  </a:ext>
                </a:extLst>
              </p:cNvPr>
              <p:cNvSpPr/>
              <p:nvPr/>
            </p:nvSpPr>
            <p:spPr>
              <a:xfrm>
                <a:off x="6582706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EF0DC6-FA37-A517-598A-ABF937A7E75D}"/>
                  </a:ext>
                </a:extLst>
              </p:cNvPr>
              <p:cNvSpPr txBox="1"/>
              <p:nvPr/>
            </p:nvSpPr>
            <p:spPr>
              <a:xfrm>
                <a:off x="6805469" y="2443166"/>
                <a:ext cx="1074490" cy="2215991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3800"/>
                  <a:t>R</a:t>
                </a:r>
                <a:endParaRPr lang="it-IT" noProof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9BF216-CCAE-DD10-D651-9FD4722F8FEF}"/>
                </a:ext>
              </a:extLst>
            </p:cNvPr>
            <p:cNvGrpSpPr/>
            <p:nvPr/>
          </p:nvGrpSpPr>
          <p:grpSpPr>
            <a:xfrm>
              <a:off x="6275400" y="4276654"/>
              <a:ext cx="2167161" cy="1494222"/>
              <a:chOff x="1609724" y="4142712"/>
              <a:chExt cx="2167161" cy="149422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751D21-20A1-2F01-DC7B-615EE41BD395}"/>
                  </a:ext>
                </a:extLst>
              </p:cNvPr>
              <p:cNvSpPr txBox="1"/>
              <p:nvPr/>
            </p:nvSpPr>
            <p:spPr>
              <a:xfrm>
                <a:off x="1614708" y="4142712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>
                    <a:solidFill>
                      <a:srgbClr val="FF5A5F"/>
                    </a:solidFill>
                    <a:latin typeface="Montserrat"/>
                  </a:rPr>
                  <a:t>Riduzione</a:t>
                </a:r>
                <a:r>
                  <a:rPr lang="it-IT" sz="1400">
                    <a:solidFill>
                      <a:srgbClr val="00A699"/>
                    </a:solidFill>
                    <a:latin typeface="Montserrat"/>
                  </a:rPr>
                  <a:t> </a:t>
                </a:r>
                <a:endParaRPr lang="en-US">
                  <a:solidFill>
                    <a:srgbClr val="00A699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6764B9-DB6A-C29F-946C-BA72234DDDBB}"/>
                  </a:ext>
                </a:extLst>
              </p:cNvPr>
              <p:cNvSpPr txBox="1"/>
              <p:nvPr/>
            </p:nvSpPr>
            <p:spPr>
              <a:xfrm>
                <a:off x="1609724" y="4466742"/>
                <a:ext cx="2167161" cy="11701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00">
                    <a:latin typeface="Nunito"/>
                  </a:rPr>
                  <a:t>Il suo obiettivo principale è la </a:t>
                </a:r>
                <a:r>
                  <a:rPr lang="it-IT" sz="1100" b="1">
                    <a:solidFill>
                      <a:srgbClr val="00A699"/>
                    </a:solidFill>
                    <a:latin typeface="Nunito"/>
                  </a:rPr>
                  <a:t>riduzione della dimensionalità</a:t>
                </a:r>
                <a:r>
                  <a:rPr lang="it-IT" sz="1100">
                    <a:latin typeface="Nunito"/>
                  </a:rPr>
                  <a:t>, cioè semplificare i dati mantenendo l’informazione più rilevante.</a:t>
                </a:r>
                <a:endParaRPr lang="en-US">
                  <a:latin typeface="Nunito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2D8011-89F4-285B-DB77-EDCFAD14D61E}"/>
              </a:ext>
            </a:extLst>
          </p:cNvPr>
          <p:cNvGrpSpPr/>
          <p:nvPr/>
        </p:nvGrpSpPr>
        <p:grpSpPr>
          <a:xfrm>
            <a:off x="8831838" y="2077302"/>
            <a:ext cx="2340754" cy="3683805"/>
            <a:chOff x="8831838" y="2077302"/>
            <a:chExt cx="2340754" cy="368380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E1E7824-D6AA-9F7D-7E84-D7FB7F25D16C}"/>
                </a:ext>
              </a:extLst>
            </p:cNvPr>
            <p:cNvSpPr/>
            <p:nvPr/>
          </p:nvSpPr>
          <p:spPr>
            <a:xfrm>
              <a:off x="8831838" y="4130951"/>
              <a:ext cx="2340754" cy="1612325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20D71C0-50AE-5D1E-9D86-5625FB6C3824}"/>
                </a:ext>
              </a:extLst>
            </p:cNvPr>
            <p:cNvGrpSpPr/>
            <p:nvPr/>
          </p:nvGrpSpPr>
          <p:grpSpPr>
            <a:xfrm>
              <a:off x="8944002" y="2077302"/>
              <a:ext cx="2085948" cy="2215991"/>
              <a:chOff x="9210702" y="2455067"/>
              <a:chExt cx="1552548" cy="221599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E1756-C405-1F4D-942A-7A3F97A0842D}"/>
                  </a:ext>
                </a:extLst>
              </p:cNvPr>
              <p:cNvSpPr/>
              <p:nvPr/>
            </p:nvSpPr>
            <p:spPr>
              <a:xfrm>
                <a:off x="9210702" y="2819340"/>
                <a:ext cx="1552548" cy="1473149"/>
              </a:xfrm>
              <a:prstGeom prst="roundRect">
                <a:avLst/>
              </a:prstGeom>
              <a:solidFill>
                <a:srgbClr val="FF5A5F">
                  <a:alpha val="9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863F87-FCEB-ECAC-01AC-60C94378EC96}"/>
                  </a:ext>
                </a:extLst>
              </p:cNvPr>
              <p:cNvSpPr txBox="1"/>
              <p:nvPr/>
            </p:nvSpPr>
            <p:spPr>
              <a:xfrm>
                <a:off x="9433465" y="2455067"/>
                <a:ext cx="1074490" cy="2215991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13800"/>
                  <a:t>S</a:t>
                </a:r>
                <a:endParaRPr lang="it-IT" sz="13800" noProof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D01430-7042-1CEB-BBC6-2582FF34331E}"/>
                </a:ext>
              </a:extLst>
            </p:cNvPr>
            <p:cNvGrpSpPr/>
            <p:nvPr/>
          </p:nvGrpSpPr>
          <p:grpSpPr>
            <a:xfrm>
              <a:off x="8903396" y="4276654"/>
              <a:ext cx="2167160" cy="1484453"/>
              <a:chOff x="8416251" y="4142712"/>
              <a:chExt cx="2167160" cy="14844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193E4F-D9FE-687E-B970-82B38019F5C6}"/>
                  </a:ext>
                </a:extLst>
              </p:cNvPr>
              <p:cNvSpPr txBox="1"/>
              <p:nvPr/>
            </p:nvSpPr>
            <p:spPr>
              <a:xfrm>
                <a:off x="8421235" y="4142712"/>
                <a:ext cx="2157192" cy="3103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400" b="1">
                    <a:solidFill>
                      <a:srgbClr val="FF5A5F"/>
                    </a:solidFill>
                    <a:latin typeface="Montserrat"/>
                  </a:rPr>
                  <a:t>Sintesi</a:t>
                </a:r>
                <a:r>
                  <a:rPr lang="it-IT" sz="1400">
                    <a:solidFill>
                      <a:srgbClr val="00A699"/>
                    </a:solidFill>
                    <a:latin typeface="Montserrat"/>
                  </a:rPr>
                  <a:t> </a:t>
                </a:r>
                <a:endParaRPr lang="en-US">
                  <a:solidFill>
                    <a:srgbClr val="00A699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1170E6-371B-8359-2B01-5048019F8886}"/>
                  </a:ext>
                </a:extLst>
              </p:cNvPr>
              <p:cNvSpPr txBox="1"/>
              <p:nvPr/>
            </p:nvSpPr>
            <p:spPr>
              <a:xfrm>
                <a:off x="8416251" y="4456973"/>
                <a:ext cx="2167160" cy="11701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ctr"/>
                <a:r>
                  <a:rPr lang="it-IT" sz="1100">
                    <a:latin typeface="Nunito"/>
                  </a:rPr>
                  <a:t>In questo modo</a:t>
                </a:r>
                <a:r>
                  <a:rPr lang="it-IT" sz="1100" noProof="0">
                    <a:latin typeface="Nunito"/>
                  </a:rPr>
                  <a:t>, </a:t>
                </a:r>
                <a:r>
                  <a:rPr lang="it-IT" sz="1100">
                    <a:latin typeface="Nunito"/>
                  </a:rPr>
                  <a:t>è possibile descrivere dataset complessi usando un </a:t>
                </a:r>
                <a:r>
                  <a:rPr lang="it-IT" sz="1100" b="1">
                    <a:solidFill>
                      <a:srgbClr val="00A699"/>
                    </a:solidFill>
                    <a:latin typeface="Nunito"/>
                  </a:rPr>
                  <a:t>numero inferiore di variabili</a:t>
                </a:r>
                <a:r>
                  <a:rPr lang="it-IT" sz="1100">
                    <a:solidFill>
                      <a:srgbClr val="00A699"/>
                    </a:solidFill>
                    <a:latin typeface="Nunito"/>
                  </a:rPr>
                  <a:t> </a:t>
                </a:r>
                <a:r>
                  <a:rPr lang="it-IT" sz="1100">
                    <a:latin typeface="Nunito"/>
                  </a:rPr>
                  <a:t>senza perdere informazioni significative.</a:t>
                </a:r>
                <a:endParaRPr lang="en-US">
                  <a:latin typeface="Nunito"/>
                </a:endParaRPr>
              </a:p>
            </p:txBody>
          </p:sp>
        </p:grpSp>
      </p:grp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C174C09-B109-79E0-5F22-4C1519CA9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0966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1001713" y="913983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PCA Analysis (2/3)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5F3411-893C-41A0-06EF-9147729ECB25}"/>
              </a:ext>
            </a:extLst>
          </p:cNvPr>
          <p:cNvGrpSpPr/>
          <p:nvPr/>
        </p:nvGrpSpPr>
        <p:grpSpPr>
          <a:xfrm>
            <a:off x="982663" y="3094174"/>
            <a:ext cx="2340754" cy="2784462"/>
            <a:chOff x="982663" y="3094174"/>
            <a:chExt cx="2340754" cy="27844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249925B-57AF-BBF6-D4A2-B5E951B23D34}"/>
                </a:ext>
              </a:extLst>
            </p:cNvPr>
            <p:cNvSpPr/>
            <p:nvPr/>
          </p:nvSpPr>
          <p:spPr>
            <a:xfrm>
              <a:off x="982663" y="3667772"/>
              <a:ext cx="2340754" cy="2210864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31713-A3CF-AD54-CA9A-98F69E1C0143}"/>
                </a:ext>
              </a:extLst>
            </p:cNvPr>
            <p:cNvSpPr txBox="1"/>
            <p:nvPr/>
          </p:nvSpPr>
          <p:spPr>
            <a:xfrm>
              <a:off x="1208989" y="4015577"/>
              <a:ext cx="1888100" cy="32393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800" b="1">
                  <a:solidFill>
                    <a:srgbClr val="FF5A5F"/>
                  </a:solidFill>
                  <a:latin typeface="+mn-lt"/>
                </a:rPr>
                <a:t>Trasformazione</a:t>
              </a:r>
              <a:r>
                <a:rPr lang="it-IT" sz="1800">
                  <a:solidFill>
                    <a:srgbClr val="00A699"/>
                  </a:solidFill>
                  <a:latin typeface="+mn-lt"/>
                </a:rPr>
                <a:t> </a:t>
              </a:r>
              <a:endParaRPr lang="en-US" sz="18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CEBE0F-A4E1-0915-5D40-761F007E78F9}"/>
                </a:ext>
              </a:extLst>
            </p:cNvPr>
            <p:cNvSpPr txBox="1"/>
            <p:nvPr/>
          </p:nvSpPr>
          <p:spPr>
            <a:xfrm>
              <a:off x="1223170" y="4279058"/>
              <a:ext cx="1840204" cy="159870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La PCA trasforma le variabili originali in un nuovo insieme di 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componenti principali</a:t>
              </a:r>
              <a:r>
                <a:rPr lang="it-IT" noProof="0">
                  <a:latin typeface="Nunito"/>
                </a:rPr>
                <a:t>, </a:t>
              </a:r>
              <a:r>
                <a:rPr lang="it-IT">
                  <a:latin typeface="Nunito"/>
                </a:rPr>
                <a:t>ottenute come combinazioni lineari delle variabili iniziali.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211D6E2-BFBD-0A4B-72C6-92C6B7B32F14}"/>
                </a:ext>
              </a:extLst>
            </p:cNvPr>
            <p:cNvSpPr/>
            <p:nvPr/>
          </p:nvSpPr>
          <p:spPr>
            <a:xfrm>
              <a:off x="1236475" y="3228456"/>
              <a:ext cx="1846342" cy="67347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B188D-446E-41AC-1616-11C33E7AC314}"/>
                </a:ext>
              </a:extLst>
            </p:cNvPr>
            <p:cNvSpPr txBox="1"/>
            <p:nvPr/>
          </p:nvSpPr>
          <p:spPr>
            <a:xfrm>
              <a:off x="1835939" y="3094174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 noProof="0"/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80EA59-7079-8E1A-1104-C3EA7110DC9B}"/>
              </a:ext>
            </a:extLst>
          </p:cNvPr>
          <p:cNvGrpSpPr/>
          <p:nvPr/>
        </p:nvGrpSpPr>
        <p:grpSpPr>
          <a:xfrm>
            <a:off x="3556180" y="2879217"/>
            <a:ext cx="2340754" cy="2999419"/>
            <a:chOff x="3556180" y="2879217"/>
            <a:chExt cx="2340754" cy="299941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70D18C-35D9-8DF3-6C2D-DAB23FC569DE}"/>
                </a:ext>
              </a:extLst>
            </p:cNvPr>
            <p:cNvSpPr/>
            <p:nvPr/>
          </p:nvSpPr>
          <p:spPr>
            <a:xfrm>
              <a:off x="3556180" y="3326049"/>
              <a:ext cx="2340754" cy="2552587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9914A-EBDE-3FBB-A0CD-82BB8EDCD8F9}"/>
                </a:ext>
              </a:extLst>
            </p:cNvPr>
            <p:cNvSpPr txBox="1"/>
            <p:nvPr/>
          </p:nvSpPr>
          <p:spPr>
            <a:xfrm>
              <a:off x="3823220" y="3859510"/>
              <a:ext cx="1809947" cy="32508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800" b="1">
                  <a:solidFill>
                    <a:srgbClr val="FF5A5F"/>
                  </a:solidFill>
                  <a:latin typeface="Nunito"/>
                </a:rPr>
                <a:t>Indipendenza</a:t>
              </a:r>
              <a:r>
                <a:rPr lang="it-IT" sz="1800">
                  <a:solidFill>
                    <a:srgbClr val="00A699"/>
                  </a:solidFill>
                  <a:latin typeface="Nunito"/>
                </a:rPr>
                <a:t> </a:t>
              </a:r>
              <a:endParaRPr lang="en-US" sz="1800">
                <a:solidFill>
                  <a:srgbClr val="00A699"/>
                </a:solidFill>
                <a:latin typeface="Nunito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81E953-B162-8241-CCC0-AA9D106C4099}"/>
                </a:ext>
              </a:extLst>
            </p:cNvPr>
            <p:cNvSpPr txBox="1"/>
            <p:nvPr/>
          </p:nvSpPr>
          <p:spPr>
            <a:xfrm>
              <a:off x="3810883" y="4375493"/>
              <a:ext cx="1889050" cy="9560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Le componenti principali sono 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ortogonali</a:t>
              </a:r>
              <a:r>
                <a:rPr lang="it-IT">
                  <a:latin typeface="Nunito"/>
                </a:rPr>
                <a:t>, cioè statisticamente indipendenti tra loro.</a:t>
              </a:r>
              <a:endParaRPr lang="en-US">
                <a:latin typeface="Nunito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92DD83A-9113-618C-F8A3-848F3F95714E}"/>
                </a:ext>
              </a:extLst>
            </p:cNvPr>
            <p:cNvSpPr/>
            <p:nvPr/>
          </p:nvSpPr>
          <p:spPr>
            <a:xfrm>
              <a:off x="3815495" y="3054079"/>
              <a:ext cx="1846342" cy="67347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EAF726-5286-164E-75F7-AC1E5A307467}"/>
                </a:ext>
              </a:extLst>
            </p:cNvPr>
            <p:cNvSpPr txBox="1"/>
            <p:nvPr/>
          </p:nvSpPr>
          <p:spPr>
            <a:xfrm>
              <a:off x="4416093" y="2879217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 noProof="0"/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C2BA33-454D-4099-91DA-01DF1BC8884C}"/>
              </a:ext>
            </a:extLst>
          </p:cNvPr>
          <p:cNvGrpSpPr/>
          <p:nvPr/>
        </p:nvGrpSpPr>
        <p:grpSpPr>
          <a:xfrm>
            <a:off x="6129697" y="2517492"/>
            <a:ext cx="2340754" cy="3361144"/>
            <a:chOff x="6129697" y="2517492"/>
            <a:chExt cx="2340754" cy="33611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51BF44-8DBC-E68D-B2A5-2C8EBA4693CE}"/>
                </a:ext>
              </a:extLst>
            </p:cNvPr>
            <p:cNvSpPr/>
            <p:nvPr/>
          </p:nvSpPr>
          <p:spPr>
            <a:xfrm>
              <a:off x="6129697" y="2984327"/>
              <a:ext cx="2340754" cy="2894309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0A0C3-DE7A-5FCE-456E-619D154352D3}"/>
                </a:ext>
              </a:extLst>
            </p:cNvPr>
            <p:cNvSpPr txBox="1"/>
            <p:nvPr/>
          </p:nvSpPr>
          <p:spPr>
            <a:xfrm>
              <a:off x="6395101" y="3599877"/>
              <a:ext cx="1809947" cy="32508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800" b="1">
                  <a:solidFill>
                    <a:srgbClr val="FF5A5F"/>
                  </a:solidFill>
                  <a:latin typeface="Nunito"/>
                </a:rPr>
                <a:t>Varianza</a:t>
              </a:r>
              <a:r>
                <a:rPr lang="it-IT" sz="1800">
                  <a:solidFill>
                    <a:srgbClr val="00A699"/>
                  </a:solidFill>
                  <a:latin typeface="Nunito"/>
                </a:rPr>
                <a:t> </a:t>
              </a:r>
              <a:endParaRPr lang="en-US" sz="1800">
                <a:solidFill>
                  <a:srgbClr val="00A699"/>
                </a:solidFill>
                <a:latin typeface="Nunito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86168D-7097-6E5B-7264-F474960EFE52}"/>
                </a:ext>
              </a:extLst>
            </p:cNvPr>
            <p:cNvSpPr txBox="1"/>
            <p:nvPr/>
          </p:nvSpPr>
          <p:spPr>
            <a:xfrm>
              <a:off x="6379972" y="4011611"/>
              <a:ext cx="1840204" cy="13806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Vengono ordinate </a:t>
              </a:r>
              <a:r>
                <a:rPr lang="it-IT" noProof="0">
                  <a:latin typeface="Nunito"/>
                </a:rPr>
                <a:t>in </a:t>
              </a:r>
              <a:r>
                <a:rPr lang="it-IT">
                  <a:latin typeface="Nunito"/>
                </a:rPr>
                <a:t>base alla 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varianza spiegata</a:t>
              </a:r>
              <a:r>
                <a:rPr lang="it-IT">
                  <a:latin typeface="Nunito"/>
                </a:rPr>
                <a:t>, che misura quanta informazione ciascuna componente cattura dal dataset.</a:t>
              </a:r>
              <a:endParaRPr lang="en-US">
                <a:latin typeface="Nunito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847663C-10A1-7D1A-7863-9A9F18A79338}"/>
                </a:ext>
              </a:extLst>
            </p:cNvPr>
            <p:cNvSpPr/>
            <p:nvPr/>
          </p:nvSpPr>
          <p:spPr>
            <a:xfrm>
              <a:off x="6383275" y="2631047"/>
              <a:ext cx="1836182" cy="69379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B593E-56A7-EFBE-FCA5-241A5900948E}"/>
                </a:ext>
              </a:extLst>
            </p:cNvPr>
            <p:cNvSpPr txBox="1"/>
            <p:nvPr/>
          </p:nvSpPr>
          <p:spPr>
            <a:xfrm>
              <a:off x="6995872" y="2517492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 noProof="0"/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BA09FD-350C-2244-9039-2F787A2B6E44}"/>
              </a:ext>
            </a:extLst>
          </p:cNvPr>
          <p:cNvGrpSpPr/>
          <p:nvPr/>
        </p:nvGrpSpPr>
        <p:grpSpPr>
          <a:xfrm>
            <a:off x="8703912" y="2049760"/>
            <a:ext cx="2340754" cy="3828005"/>
            <a:chOff x="8703214" y="2050631"/>
            <a:chExt cx="2340754" cy="382800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880B2DB-05FF-CE8E-45F5-C4D73F281A20}"/>
                </a:ext>
              </a:extLst>
            </p:cNvPr>
            <p:cNvSpPr/>
            <p:nvPr/>
          </p:nvSpPr>
          <p:spPr>
            <a:xfrm>
              <a:off x="8703214" y="2633390"/>
              <a:ext cx="2340754" cy="3245246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28B2C-6619-7DA4-6E4E-DF091B0305A7}"/>
                </a:ext>
              </a:extLst>
            </p:cNvPr>
            <p:cNvSpPr txBox="1"/>
            <p:nvPr/>
          </p:nvSpPr>
          <p:spPr>
            <a:xfrm>
              <a:off x="8968617" y="3164423"/>
              <a:ext cx="1809947" cy="32508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800" b="1">
                  <a:solidFill>
                    <a:srgbClr val="FF5A5F"/>
                  </a:solidFill>
                  <a:latin typeface="Nunito"/>
                </a:rPr>
                <a:t>Informazione</a:t>
              </a:r>
              <a:r>
                <a:rPr lang="it-IT" sz="1800">
                  <a:solidFill>
                    <a:srgbClr val="00A699"/>
                  </a:solidFill>
                  <a:latin typeface="Nunito"/>
                </a:rPr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87771E-787E-E5A7-44C3-B1EC5A112C21}"/>
                </a:ext>
              </a:extLst>
            </p:cNvPr>
            <p:cNvSpPr txBox="1"/>
            <p:nvPr/>
          </p:nvSpPr>
          <p:spPr>
            <a:xfrm>
              <a:off x="8943720" y="3685769"/>
              <a:ext cx="1840202" cy="13920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Le prime componenti contengono la maggior parte delle informazioni</a:t>
              </a:r>
              <a:r>
                <a:rPr lang="it-IT" noProof="0">
                  <a:latin typeface="Nunito"/>
                </a:rPr>
                <a:t>, </a:t>
              </a:r>
              <a:r>
                <a:rPr lang="it-IT">
                  <a:latin typeface="Nunito"/>
                </a:rPr>
                <a:t>mentre le successive descrivono variazioni sempre meno rilevanti.</a:t>
              </a:r>
              <a:endParaRPr lang="en-US">
                <a:latin typeface="Nunito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503A3BE-F9BC-980E-D55D-D6E4B6774DA8}"/>
                </a:ext>
              </a:extLst>
            </p:cNvPr>
            <p:cNvSpPr/>
            <p:nvPr/>
          </p:nvSpPr>
          <p:spPr>
            <a:xfrm>
              <a:off x="8952159" y="2187893"/>
              <a:ext cx="1836182" cy="68363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D37D55-27C1-23F8-C5CF-21A93D833A6C}"/>
                </a:ext>
              </a:extLst>
            </p:cNvPr>
            <p:cNvSpPr txBox="1"/>
            <p:nvPr/>
          </p:nvSpPr>
          <p:spPr>
            <a:xfrm>
              <a:off x="9514936" y="2050631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 noProof="0"/>
                <a:t>4</a:t>
              </a: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13D16C-2E70-B35D-2472-D46F99B89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6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DE41-EAD6-FBBF-7F24-A5A6B4ED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5C5C592-EB22-172F-490D-B6F86758C8D2}"/>
              </a:ext>
            </a:extLst>
          </p:cNvPr>
          <p:cNvGrpSpPr/>
          <p:nvPr/>
        </p:nvGrpSpPr>
        <p:grpSpPr>
          <a:xfrm>
            <a:off x="1001713" y="913983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ADBFB4-ADA2-B126-B949-8341AA37649F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116790-072B-B168-AE61-CAA2611FF871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PCA Analysis (3/3)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33E813-1722-CF26-31C9-89B2B949851B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84680F4-F9C2-3389-898A-0F5E5C87971C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742A4B5-219F-6EFF-AA9A-20914C0D3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D8B3C9-4CBB-FCB8-3296-547ADCC36F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19</a:t>
            </a:fld>
            <a:endParaRPr lang="it-IT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423A0E-E467-54D4-9B7C-27F5885BB074}"/>
              </a:ext>
            </a:extLst>
          </p:cNvPr>
          <p:cNvGrpSpPr/>
          <p:nvPr/>
        </p:nvGrpSpPr>
        <p:grpSpPr>
          <a:xfrm>
            <a:off x="936676" y="2229021"/>
            <a:ext cx="2340754" cy="3649615"/>
            <a:chOff x="936676" y="2229021"/>
            <a:chExt cx="2340754" cy="364961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4A73391-D35B-4BCD-132A-7051C9DA7765}"/>
                </a:ext>
              </a:extLst>
            </p:cNvPr>
            <p:cNvSpPr/>
            <p:nvPr/>
          </p:nvSpPr>
          <p:spPr>
            <a:xfrm>
              <a:off x="936676" y="2633390"/>
              <a:ext cx="2340754" cy="3245246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B01F1-FBC7-AAA7-48D3-BA5F23DA85E7}"/>
                </a:ext>
              </a:extLst>
            </p:cNvPr>
            <p:cNvSpPr txBox="1"/>
            <p:nvPr/>
          </p:nvSpPr>
          <p:spPr>
            <a:xfrm>
              <a:off x="1202079" y="3164423"/>
              <a:ext cx="1809947" cy="31034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400" b="1">
                  <a:solidFill>
                    <a:srgbClr val="FF5A5F"/>
                  </a:solidFill>
                  <a:latin typeface="Nunito"/>
                </a:rPr>
                <a:t>Esplorazione</a:t>
              </a:r>
              <a:endParaRPr lang="en-US" b="1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3D7A6B-061D-AD86-AA4A-B9B7541049FB}"/>
                </a:ext>
              </a:extLst>
            </p:cNvPr>
            <p:cNvSpPr txBox="1"/>
            <p:nvPr/>
          </p:nvSpPr>
          <p:spPr>
            <a:xfrm>
              <a:off x="1186950" y="3470846"/>
              <a:ext cx="1840202" cy="116269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La PCA è utile per l’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esplorazione dei dati</a:t>
              </a:r>
              <a:r>
                <a:rPr lang="it-IT" noProof="0">
                  <a:latin typeface="Nunito"/>
                </a:rPr>
                <a:t>, </a:t>
              </a:r>
              <a:r>
                <a:rPr lang="it-IT">
                  <a:latin typeface="Nunito"/>
                </a:rPr>
                <a:t>aiutando a individuare strutture latenti e pattern nascosti.</a:t>
              </a:r>
              <a:endParaRPr lang="en-US">
                <a:latin typeface="Nunito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3295045-CC21-B4B2-8FAA-E48DF2E90DAC}"/>
                </a:ext>
              </a:extLst>
            </p:cNvPr>
            <p:cNvSpPr/>
            <p:nvPr/>
          </p:nvSpPr>
          <p:spPr>
            <a:xfrm>
              <a:off x="1177860" y="2319917"/>
              <a:ext cx="1846342" cy="67347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769190-2C8B-A6E0-FA34-2B4D50C9A4E7}"/>
                </a:ext>
              </a:extLst>
            </p:cNvPr>
            <p:cNvSpPr txBox="1"/>
            <p:nvPr/>
          </p:nvSpPr>
          <p:spPr>
            <a:xfrm>
              <a:off x="1793698" y="2229021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>
                  <a:latin typeface="Poppins ExtraLight"/>
                  <a:cs typeface="Poppins ExtraLight"/>
                </a:rPr>
                <a:t>5</a:t>
              </a:r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694F30-7EA4-82AF-0809-6589371668CD}"/>
              </a:ext>
            </a:extLst>
          </p:cNvPr>
          <p:cNvGrpSpPr/>
          <p:nvPr/>
        </p:nvGrpSpPr>
        <p:grpSpPr>
          <a:xfrm>
            <a:off x="3609236" y="2621446"/>
            <a:ext cx="2340754" cy="3266959"/>
            <a:chOff x="3609236" y="2621446"/>
            <a:chExt cx="2340754" cy="32669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5BF612A-21C6-E6B1-D25F-09F3FCA081E6}"/>
                </a:ext>
              </a:extLst>
            </p:cNvPr>
            <p:cNvSpPr/>
            <p:nvPr/>
          </p:nvSpPr>
          <p:spPr>
            <a:xfrm>
              <a:off x="3609236" y="2994096"/>
              <a:ext cx="2340754" cy="2894309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B4C8FF-86C1-5BF3-90ED-E7C7CE086BB7}"/>
                </a:ext>
              </a:extLst>
            </p:cNvPr>
            <p:cNvSpPr txBox="1"/>
            <p:nvPr/>
          </p:nvSpPr>
          <p:spPr>
            <a:xfrm>
              <a:off x="3874640" y="3541261"/>
              <a:ext cx="1809947" cy="31034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400" b="1" err="1">
                  <a:solidFill>
                    <a:srgbClr val="FF5A5F"/>
                  </a:solidFill>
                  <a:latin typeface="Nunito"/>
                </a:rPr>
                <a:t>Pre</a:t>
              </a:r>
              <a:r>
                <a:rPr lang="it-IT" sz="1400" b="1">
                  <a:solidFill>
                    <a:srgbClr val="FF5A5F"/>
                  </a:solidFill>
                  <a:latin typeface="Nunito"/>
                </a:rPr>
                <a:t>-elaborazione</a:t>
              </a:r>
              <a:endParaRPr lang="en-US" b="1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930905-B4A5-23B8-805E-E1757F2382CF}"/>
                </a:ext>
              </a:extLst>
            </p:cNvPr>
            <p:cNvSpPr txBox="1"/>
            <p:nvPr/>
          </p:nvSpPr>
          <p:spPr>
            <a:xfrm>
              <a:off x="3859511" y="3855303"/>
              <a:ext cx="1840204" cy="11701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Nella </a:t>
              </a:r>
              <a:r>
                <a:rPr lang="it-IT" b="1" err="1">
                  <a:solidFill>
                    <a:srgbClr val="00A699"/>
                  </a:solidFill>
                  <a:latin typeface="Nunito"/>
                </a:rPr>
                <a:t>pre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-elaborazione</a:t>
              </a:r>
              <a:r>
                <a:rPr lang="it-IT">
                  <a:latin typeface="Nunito"/>
                </a:rPr>
                <a:t>, riduce la ridondanza e il rumore informativo, rendendo i dati più puliti e interpretabili.</a:t>
              </a:r>
              <a:endParaRPr lang="en-US">
                <a:latin typeface="Nunito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8F27300-F490-69E2-0F2E-45AF9934E22D}"/>
                </a:ext>
              </a:extLst>
            </p:cNvPr>
            <p:cNvSpPr/>
            <p:nvPr/>
          </p:nvSpPr>
          <p:spPr>
            <a:xfrm>
              <a:off x="3854572" y="2702387"/>
              <a:ext cx="1846342" cy="67347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3E099B-42D6-230F-BF91-E43C95AA66A4}"/>
                </a:ext>
              </a:extLst>
            </p:cNvPr>
            <p:cNvSpPr txBox="1"/>
            <p:nvPr/>
          </p:nvSpPr>
          <p:spPr>
            <a:xfrm>
              <a:off x="4439453" y="2621446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>
                  <a:latin typeface="Poppins ExtraLight"/>
                  <a:cs typeface="Poppins ExtraLight"/>
                </a:rPr>
                <a:t>6</a:t>
              </a: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FC3A0C-E188-680C-BD9B-7220EC54C107}"/>
              </a:ext>
            </a:extLst>
          </p:cNvPr>
          <p:cNvGrpSpPr/>
          <p:nvPr/>
        </p:nvGrpSpPr>
        <p:grpSpPr>
          <a:xfrm>
            <a:off x="6272027" y="2910374"/>
            <a:ext cx="2340754" cy="2987801"/>
            <a:chOff x="6272027" y="2910374"/>
            <a:chExt cx="2340754" cy="298780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FBE76B-A280-6D83-12B3-F463EBE4E621}"/>
                </a:ext>
              </a:extLst>
            </p:cNvPr>
            <p:cNvSpPr/>
            <p:nvPr/>
          </p:nvSpPr>
          <p:spPr>
            <a:xfrm>
              <a:off x="6272027" y="3345588"/>
              <a:ext cx="2340754" cy="2552587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74103-0E63-4E41-2D54-A22F50B61A0D}"/>
                </a:ext>
              </a:extLst>
            </p:cNvPr>
            <p:cNvSpPr txBox="1"/>
            <p:nvPr/>
          </p:nvSpPr>
          <p:spPr>
            <a:xfrm>
              <a:off x="6539067" y="3791126"/>
              <a:ext cx="1809947" cy="31034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400" b="1">
                  <a:solidFill>
                    <a:srgbClr val="FF5A5F"/>
                  </a:solidFill>
                  <a:latin typeface="Nunito"/>
                </a:rPr>
                <a:t>Visualizzazione</a:t>
              </a:r>
              <a:endParaRPr lang="en-US" sz="1400" b="1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EEB98D-01F7-EDE2-A329-63D5A856F154}"/>
                </a:ext>
              </a:extLst>
            </p:cNvPr>
            <p:cNvSpPr txBox="1"/>
            <p:nvPr/>
          </p:nvSpPr>
          <p:spPr>
            <a:xfrm>
              <a:off x="6526730" y="4101955"/>
              <a:ext cx="1840204" cy="11740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Per la 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visualizzazione</a:t>
              </a:r>
              <a:r>
                <a:rPr lang="it-IT">
                  <a:latin typeface="Nunito"/>
                </a:rPr>
                <a:t>, consente di rappresentare dataset complessi in spazi a bassa dimensionalità.</a:t>
              </a:r>
              <a:endParaRPr lang="en-US" sz="1400">
                <a:latin typeface="Nunito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64C7D9-CBF7-B41B-9B1D-8AFF6304C25E}"/>
                </a:ext>
              </a:extLst>
            </p:cNvPr>
            <p:cNvSpPr/>
            <p:nvPr/>
          </p:nvSpPr>
          <p:spPr>
            <a:xfrm>
              <a:off x="6559121" y="3051124"/>
              <a:ext cx="1836182" cy="69379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545BEC-9E44-1B7F-638D-9EAE849327BB}"/>
                </a:ext>
              </a:extLst>
            </p:cNvPr>
            <p:cNvSpPr txBox="1"/>
            <p:nvPr/>
          </p:nvSpPr>
          <p:spPr>
            <a:xfrm>
              <a:off x="7170270" y="2910374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>
                  <a:latin typeface="Poppins ExtraLight"/>
                  <a:cs typeface="Poppins ExtraLight"/>
                </a:rPr>
                <a:t>7</a:t>
              </a:r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F6384C-E267-4F0F-CF1C-9B4B3FF04347}"/>
              </a:ext>
            </a:extLst>
          </p:cNvPr>
          <p:cNvGrpSpPr/>
          <p:nvPr/>
        </p:nvGrpSpPr>
        <p:grpSpPr>
          <a:xfrm>
            <a:off x="8993432" y="3250316"/>
            <a:ext cx="2340754" cy="2657627"/>
            <a:chOff x="8993432" y="3250316"/>
            <a:chExt cx="2340754" cy="26576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BC933D-E03C-2461-A54B-152601215BB3}"/>
                </a:ext>
              </a:extLst>
            </p:cNvPr>
            <p:cNvSpPr/>
            <p:nvPr/>
          </p:nvSpPr>
          <p:spPr>
            <a:xfrm>
              <a:off x="8993432" y="3697079"/>
              <a:ext cx="2340754" cy="2210864"/>
            </a:xfrm>
            <a:prstGeom prst="roundRect">
              <a:avLst>
                <a:gd name="adj" fmla="val 8679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2E35E6-F9AA-4DD8-5887-9AE0E4D36878}"/>
                </a:ext>
              </a:extLst>
            </p:cNvPr>
            <p:cNvSpPr txBox="1"/>
            <p:nvPr/>
          </p:nvSpPr>
          <p:spPr>
            <a:xfrm>
              <a:off x="9258835" y="4103500"/>
              <a:ext cx="1809947" cy="31034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400" b="1">
                  <a:solidFill>
                    <a:srgbClr val="FF5A5F"/>
                  </a:solidFill>
                  <a:latin typeface="Nunito"/>
                </a:rPr>
                <a:t>Efficienza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 </a:t>
              </a:r>
              <a:endParaRPr lang="en-US" b="1">
                <a:solidFill>
                  <a:srgbClr val="00A699"/>
                </a:solidFill>
                <a:latin typeface="Nunito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5BE156-A1CA-3B0A-2EB9-1D896A04E5C7}"/>
                </a:ext>
              </a:extLst>
            </p:cNvPr>
            <p:cNvSpPr txBox="1"/>
            <p:nvPr/>
          </p:nvSpPr>
          <p:spPr>
            <a:xfrm>
              <a:off x="9221906" y="4413841"/>
              <a:ext cx="1914033" cy="11740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>
                  <a:latin typeface="Nunito"/>
                </a:rPr>
                <a:t>Migliora l’</a:t>
              </a:r>
              <a:r>
                <a:rPr lang="it-IT" b="1">
                  <a:solidFill>
                    <a:srgbClr val="00A699"/>
                  </a:solidFill>
                  <a:latin typeface="Nunito"/>
                </a:rPr>
                <a:t>efficienza delle analisi successive</a:t>
              </a:r>
              <a:r>
                <a:rPr lang="it-IT" noProof="0">
                  <a:latin typeface="Nunito"/>
                </a:rPr>
                <a:t>, </a:t>
              </a:r>
              <a:r>
                <a:rPr lang="it-IT">
                  <a:latin typeface="Nunito"/>
                </a:rPr>
                <a:t>facilitando la comprensione e l’interpretazione dei dati.</a:t>
              </a:r>
              <a:endParaRPr lang="en-US" sz="1400">
                <a:latin typeface="Nunito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1F3CC2F-DB64-A453-0DFC-6FD675BF9A66}"/>
                </a:ext>
              </a:extLst>
            </p:cNvPr>
            <p:cNvSpPr/>
            <p:nvPr/>
          </p:nvSpPr>
          <p:spPr>
            <a:xfrm>
              <a:off x="9264774" y="3340662"/>
              <a:ext cx="1836182" cy="683639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510F66-5E9D-D35C-DCF4-11CBFF1250F3}"/>
                </a:ext>
              </a:extLst>
            </p:cNvPr>
            <p:cNvSpPr txBox="1"/>
            <p:nvPr/>
          </p:nvSpPr>
          <p:spPr>
            <a:xfrm>
              <a:off x="9875532" y="3250316"/>
              <a:ext cx="614666" cy="1015663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defRPr sz="16600" spc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defRPr>
              </a:lvl1pPr>
            </a:lstStyle>
            <a:p>
              <a:r>
                <a:rPr lang="it-IT" sz="6000">
                  <a:latin typeface="Poppins ExtraLight"/>
                  <a:cs typeface="Poppins ExtraLight"/>
                </a:rPr>
                <a:t>8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4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D3C62C-E90D-6D61-50D7-58DF310C7533}"/>
              </a:ext>
            </a:extLst>
          </p:cNvPr>
          <p:cNvGrpSpPr/>
          <p:nvPr/>
        </p:nvGrpSpPr>
        <p:grpSpPr>
          <a:xfrm>
            <a:off x="2478764" y="842217"/>
            <a:ext cx="7234472" cy="800106"/>
            <a:chOff x="-587398" y="1408647"/>
            <a:chExt cx="8011710" cy="88606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56A199B-7D88-ECA8-A0B4-6C4C7744E525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4C4227-B5B8-D710-1586-2BE7C5B3B020}"/>
                </a:ext>
              </a:extLst>
            </p:cNvPr>
            <p:cNvSpPr txBox="1"/>
            <p:nvPr/>
          </p:nvSpPr>
          <p:spPr>
            <a:xfrm>
              <a:off x="-38427" y="1528514"/>
              <a:ext cx="5272151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Fondatori di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Trasite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!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26C154-1D09-E5DD-EC61-33C36623FEB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C6A9788-BA32-AC2F-4409-02081F21759D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C8F472-78E1-B4D1-3507-E713ACA39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0B727-4884-CB6C-BCD6-D56C1774E9E9}"/>
              </a:ext>
            </a:extLst>
          </p:cNvPr>
          <p:cNvSpPr/>
          <p:nvPr/>
        </p:nvSpPr>
        <p:spPr>
          <a:xfrm>
            <a:off x="1546069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37E6B-388E-A59A-6E16-8549E1D46477}"/>
              </a:ext>
            </a:extLst>
          </p:cNvPr>
          <p:cNvSpPr txBox="1"/>
          <p:nvPr/>
        </p:nvSpPr>
        <p:spPr>
          <a:xfrm>
            <a:off x="1546069" y="5465504"/>
            <a:ext cx="2539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noProof="0">
                <a:solidFill>
                  <a:srgbClr val="00A699"/>
                </a:solidFill>
              </a:rPr>
              <a:t>Mario Cosenza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E6519C-D568-5CAC-1751-0FFB84C06945}"/>
              </a:ext>
            </a:extLst>
          </p:cNvPr>
          <p:cNvSpPr/>
          <p:nvPr/>
        </p:nvSpPr>
        <p:spPr>
          <a:xfrm>
            <a:off x="477814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D77D9F-C89F-AFC7-CDD4-7BC9AFD538BA}"/>
              </a:ext>
            </a:extLst>
          </p:cNvPr>
          <p:cNvSpPr/>
          <p:nvPr/>
        </p:nvSpPr>
        <p:spPr>
          <a:xfrm>
            <a:off x="801021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48419D-203D-D5DE-FFF0-1B04EC7AB38B}"/>
              </a:ext>
            </a:extLst>
          </p:cNvPr>
          <p:cNvSpPr txBox="1"/>
          <p:nvPr/>
        </p:nvSpPr>
        <p:spPr>
          <a:xfrm>
            <a:off x="4826064" y="5465504"/>
            <a:ext cx="2539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noProof="0">
                <a:solidFill>
                  <a:srgbClr val="00A699"/>
                </a:solidFill>
              </a:rPr>
              <a:t>Valentina Ferrentino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56A1D-D137-F518-ED9C-7F4F9624BD7B}"/>
              </a:ext>
            </a:extLst>
          </p:cNvPr>
          <p:cNvSpPr txBox="1"/>
          <p:nvPr/>
        </p:nvSpPr>
        <p:spPr>
          <a:xfrm>
            <a:off x="8067561" y="5461861"/>
            <a:ext cx="2539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noProof="0">
                <a:solidFill>
                  <a:srgbClr val="00A699"/>
                </a:solidFill>
              </a:rPr>
              <a:t>Giovanni Semioli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3EEEB8C-92DD-B1DB-1691-53B1B00FB3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r="1196"/>
          <a:stretch/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97D2BC8B-2A45-45B9-8163-5B0AEE7BD6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2894" r="14839" b="13826"/>
          <a:stretch>
            <a:fillRect/>
          </a:stretch>
        </p:blipFill>
        <p:spPr>
          <a:xfrm>
            <a:off x="4785424" y="2161677"/>
            <a:ext cx="2649063" cy="3156617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071D7800-4A24-C0C5-4BAA-0A0D4586D3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18458" r="18458"/>
          <a:stretch/>
        </p:blipFill>
        <p:spPr>
          <a:xfrm>
            <a:off x="8010211" y="2161677"/>
            <a:ext cx="2654575" cy="3155964"/>
          </a:xfr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EFB048-96B1-6868-2AF8-21ED051D91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432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7" grpId="0" animBg="1"/>
      <p:bldP spid="18" grpId="0" animBg="1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82F972-2DED-9BB5-DA8C-7F2012C8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F4AD39-2CBE-E754-671E-5CD558233C56}"/>
              </a:ext>
            </a:extLst>
          </p:cNvPr>
          <p:cNvGrpSpPr/>
          <p:nvPr/>
        </p:nvGrpSpPr>
        <p:grpSpPr>
          <a:xfrm>
            <a:off x="200972" y="260502"/>
            <a:ext cx="7234472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F8F1848-4CFD-8F45-40E6-EA7B40285764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8A913-B243-858E-8C46-B78FF923EB22}"/>
                </a:ext>
              </a:extLst>
            </p:cNvPr>
            <p:cNvSpPr txBox="1"/>
            <p:nvPr/>
          </p:nvSpPr>
          <p:spPr>
            <a:xfrm>
              <a:off x="-38427" y="1528514"/>
              <a:ext cx="6148164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Modelli Addestrati PCA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1E65B6-02A1-AECD-922A-6ECCDFD9A9A4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AEB37D4-B537-08B4-CEB6-45EBE51D99B1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DD430A0-1BDE-40D9-C82A-3165FC890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877C26-794F-B95B-63D4-EA8AB20D2269}"/>
              </a:ext>
            </a:extLst>
          </p:cNvPr>
          <p:cNvGrpSpPr/>
          <p:nvPr/>
        </p:nvGrpSpPr>
        <p:grpSpPr>
          <a:xfrm>
            <a:off x="243500" y="1435830"/>
            <a:ext cx="6094006" cy="1414213"/>
            <a:chOff x="-11768391" y="5313709"/>
            <a:chExt cx="3863977" cy="14142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C197F9-0856-3802-BDFC-E5769DF37955}"/>
                </a:ext>
              </a:extLst>
            </p:cNvPr>
            <p:cNvSpPr txBox="1"/>
            <p:nvPr/>
          </p:nvSpPr>
          <p:spPr>
            <a:xfrm>
              <a:off x="-10721555" y="5313709"/>
              <a:ext cx="1776404" cy="359673"/>
            </a:xfrm>
            <a:prstGeom prst="round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800" b="1" noProof="0">
                  <a:solidFill>
                    <a:srgbClr val="FF5A5F"/>
                  </a:solidFill>
                  <a:latin typeface="+mn-lt"/>
                </a:rPr>
                <a:t>1. 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Obiettivo e razionale</a:t>
              </a:r>
              <a:endParaRPr lang="en-US">
                <a:solidFill>
                  <a:srgbClr val="FF5A5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8F7374-E803-4A27-3CF2-64FD42967154}"/>
                </a:ext>
              </a:extLst>
            </p:cNvPr>
            <p:cNvSpPr txBox="1"/>
            <p:nvPr/>
          </p:nvSpPr>
          <p:spPr>
            <a:xfrm>
              <a:off x="-11768391" y="5644647"/>
              <a:ext cx="3863977" cy="1083275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Affiancare ai modelli testuali un approccio 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classico</a:t>
              </a:r>
              <a:r>
                <a:rPr lang="it-IT" sz="1800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>
                  <a:latin typeface="Nunito"/>
                </a:rPr>
                <a:t>basato su</a:t>
              </a:r>
              <a:r>
                <a:rPr lang="it-IT" sz="1800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feature numeriche</a:t>
              </a:r>
              <a:r>
                <a:rPr lang="it-IT" sz="1800" noProof="0">
                  <a:latin typeface="Nunito"/>
                </a:rPr>
                <a:t>, </a:t>
              </a:r>
              <a:r>
                <a:rPr lang="it-IT" sz="1800">
                  <a:latin typeface="Nunito"/>
                </a:rPr>
                <a:t>riducendo 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dimensionalità</a:t>
              </a:r>
              <a:r>
                <a:rPr lang="it-IT" sz="1800">
                  <a:latin typeface="Nunito"/>
                </a:rPr>
                <a:t> e 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ridondanza</a:t>
              </a:r>
              <a:r>
                <a:rPr lang="it-IT" sz="1800">
                  <a:latin typeface="Nunito"/>
                </a:rPr>
                <a:t> e definendo un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baseline quantitativo</a:t>
              </a:r>
              <a:r>
                <a:rPr lang="it-IT" sz="18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800">
                  <a:latin typeface="Nunito"/>
                </a:rPr>
                <a:t>indipendente dal testo.</a:t>
              </a:r>
              <a:endParaRPr lang="en-US" sz="1800">
                <a:latin typeface="Nunito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1C162B-660A-AF71-90D3-821180FD8B3F}"/>
              </a:ext>
            </a:extLst>
          </p:cNvPr>
          <p:cNvGrpSpPr/>
          <p:nvPr/>
        </p:nvGrpSpPr>
        <p:grpSpPr>
          <a:xfrm>
            <a:off x="6191131" y="2547598"/>
            <a:ext cx="5757369" cy="1674952"/>
            <a:chOff x="-7314378" y="5352786"/>
            <a:chExt cx="3863978" cy="16163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5190AD-9D94-2D5F-00AD-D6DFFE9E7349}"/>
                </a:ext>
              </a:extLst>
            </p:cNvPr>
            <p:cNvSpPr txBox="1"/>
            <p:nvPr/>
          </p:nvSpPr>
          <p:spPr>
            <a:xfrm>
              <a:off x="-6304679" y="5352786"/>
              <a:ext cx="1836397" cy="359673"/>
            </a:xfrm>
            <a:prstGeom prst="round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 b="1" noProof="0">
                  <a:solidFill>
                    <a:srgbClr val="FF5A5F"/>
                  </a:solidFill>
                  <a:latin typeface="+mn-lt"/>
                </a:rPr>
                <a:t>2. </a:t>
              </a:r>
              <a:r>
                <a:rPr lang="it-IT" sz="1800" b="1" err="1">
                  <a:solidFill>
                    <a:srgbClr val="FF5A5F"/>
                  </a:solidFill>
                  <a:latin typeface="Nunito"/>
                </a:rPr>
                <a:t>Preprocessing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 e PCA</a:t>
              </a:r>
              <a:endParaRPr lang="it-IT" sz="1800" b="1" noProof="0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6E3437-5BBC-9453-1489-685DB7951661}"/>
                </a:ext>
              </a:extLst>
            </p:cNvPr>
            <p:cNvSpPr txBox="1"/>
            <p:nvPr/>
          </p:nvSpPr>
          <p:spPr>
            <a:xfrm>
              <a:off x="-7314378" y="5644647"/>
              <a:ext cx="3863978" cy="1324476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Costruzione di un dataset 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ML-ready</a:t>
              </a:r>
              <a:r>
                <a:rPr lang="it-IT" sz="1800">
                  <a:latin typeface="Nunito"/>
                </a:rPr>
                <a:t> tramite selezione delle sole feature 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numeriche</a:t>
              </a:r>
              <a:r>
                <a:rPr lang="it-IT" sz="1800">
                  <a:latin typeface="Nunito"/>
                </a:rPr>
                <a:t>, imputazione con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mediana</a:t>
              </a:r>
              <a:r>
                <a:rPr lang="it-IT" sz="1800">
                  <a:latin typeface="Nunito"/>
                </a:rPr>
                <a:t>,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standardizzazione</a:t>
              </a:r>
              <a:r>
                <a:rPr lang="it-IT" sz="1800">
                  <a:latin typeface="Nunito"/>
                </a:rPr>
                <a:t> e applicazione della PCA (95% di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varianza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spiegata</a:t>
              </a:r>
              <a:r>
                <a:rPr lang="it-IT" sz="1800">
                  <a:latin typeface="Nunito"/>
                </a:rPr>
                <a:t>), ottenendo componenti</a:t>
              </a:r>
              <a:r>
                <a:rPr lang="it-IT" sz="1800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PC1…PC175</a:t>
              </a:r>
              <a:r>
                <a:rPr lang="it-IT" sz="1800">
                  <a:latin typeface="Nunito"/>
                </a:rPr>
                <a:t>.</a:t>
              </a:r>
              <a:endParaRPr lang="en-US" sz="1800">
                <a:latin typeface="Nunito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CCFA5-6B80-32EF-AAC2-52B96DFFDDA4}"/>
              </a:ext>
            </a:extLst>
          </p:cNvPr>
          <p:cNvGrpSpPr/>
          <p:nvPr/>
        </p:nvGrpSpPr>
        <p:grpSpPr>
          <a:xfrm>
            <a:off x="423906" y="3943613"/>
            <a:ext cx="5953890" cy="1133935"/>
            <a:chOff x="-2837628" y="5352786"/>
            <a:chExt cx="3820291" cy="11339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991277-43A7-139F-0D75-C85DBFC088F3}"/>
                </a:ext>
              </a:extLst>
            </p:cNvPr>
            <p:cNvSpPr txBox="1"/>
            <p:nvPr/>
          </p:nvSpPr>
          <p:spPr>
            <a:xfrm>
              <a:off x="-1721855" y="5352786"/>
              <a:ext cx="1597970" cy="359673"/>
            </a:xfrm>
            <a:prstGeom prst="round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 b="1" noProof="0">
                  <a:solidFill>
                    <a:srgbClr val="FF5A5F"/>
                  </a:solidFill>
                  <a:latin typeface="+mn-lt"/>
                </a:rPr>
                <a:t>3. 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Modelli addestrati</a:t>
              </a:r>
              <a:endParaRPr lang="it-IT" sz="1800" b="1" noProof="0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69D145-D94C-F237-A04E-A6B39D602018}"/>
                </a:ext>
              </a:extLst>
            </p:cNvPr>
            <p:cNvSpPr txBox="1"/>
            <p:nvPr/>
          </p:nvSpPr>
          <p:spPr>
            <a:xfrm>
              <a:off x="-2837628" y="5644647"/>
              <a:ext cx="3820291" cy="84207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Addestramento di una </a:t>
              </a:r>
              <a:r>
                <a:rPr lang="it-IT" sz="1800" b="1" err="1">
                  <a:solidFill>
                    <a:srgbClr val="00A699"/>
                  </a:solidFill>
                  <a:latin typeface="Nunito"/>
                </a:rPr>
                <a:t>Logistic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 err="1">
                  <a:solidFill>
                    <a:srgbClr val="00A699"/>
                  </a:solidFill>
                  <a:latin typeface="Nunito"/>
                </a:rPr>
                <a:t>Regression</a:t>
              </a:r>
              <a:r>
                <a:rPr lang="it-IT" sz="1800">
                  <a:latin typeface="Nunito"/>
                </a:rPr>
                <a:t> e di un </a:t>
              </a:r>
              <a:r>
                <a:rPr lang="it-IT" sz="1800" b="1" err="1">
                  <a:solidFill>
                    <a:srgbClr val="00A699"/>
                  </a:solidFill>
                  <a:latin typeface="Nunito"/>
                </a:rPr>
                <a:t>MLPClassifier</a:t>
              </a:r>
              <a:r>
                <a:rPr lang="it-IT" sz="1800">
                  <a:latin typeface="Nunito"/>
                </a:rPr>
                <a:t> nello spazio latente, integrati con </a:t>
              </a:r>
              <a:r>
                <a:rPr lang="it-IT" sz="1800" err="1">
                  <a:solidFill>
                    <a:schemeClr val="tx1"/>
                  </a:solidFill>
                  <a:latin typeface="Nunito"/>
                </a:rPr>
                <a:t>PowerTransformer</a:t>
              </a:r>
              <a:r>
                <a:rPr lang="it-IT" sz="1800">
                  <a:latin typeface="Nunito"/>
                </a:rPr>
                <a:t> per stabilizzare le distribuzioni.</a:t>
              </a:r>
              <a:endParaRPr lang="en-US" sz="1800">
                <a:latin typeface="Nunito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3E98EA-988E-B541-36BB-31BD1B0EEE8D}"/>
              </a:ext>
            </a:extLst>
          </p:cNvPr>
          <p:cNvGrpSpPr/>
          <p:nvPr/>
        </p:nvGrpSpPr>
        <p:grpSpPr>
          <a:xfrm>
            <a:off x="6096000" y="4924104"/>
            <a:ext cx="5952755" cy="1414221"/>
            <a:chOff x="1532203" y="5306388"/>
            <a:chExt cx="3863979" cy="144546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6A8EA5-E597-35D9-049B-FACC322C5879}"/>
                </a:ext>
              </a:extLst>
            </p:cNvPr>
            <p:cNvSpPr txBox="1"/>
            <p:nvPr/>
          </p:nvSpPr>
          <p:spPr>
            <a:xfrm>
              <a:off x="2201179" y="5306388"/>
              <a:ext cx="2526027" cy="367620"/>
            </a:xfrm>
            <a:prstGeom prst="round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 b="1" noProof="0">
                  <a:solidFill>
                    <a:srgbClr val="FF5A5F"/>
                  </a:solidFill>
                  <a:latin typeface="+mn-lt"/>
                </a:rPr>
                <a:t>4. 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Sbilanciamento e ottimizzazione</a:t>
              </a:r>
              <a:endParaRPr lang="it-IT" sz="1800" b="1" noProof="0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7256D1-F5DE-65C2-73FD-C18F7B45C158}"/>
                </a:ext>
              </a:extLst>
            </p:cNvPr>
            <p:cNvSpPr txBox="1"/>
            <p:nvPr/>
          </p:nvSpPr>
          <p:spPr>
            <a:xfrm>
              <a:off x="1532203" y="5644646"/>
              <a:ext cx="3863979" cy="1107210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Gestione dello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sbilanciamento</a:t>
              </a:r>
              <a:r>
                <a:rPr lang="it-IT" sz="1800">
                  <a:latin typeface="Nunito"/>
                </a:rPr>
                <a:t> con strategie </a:t>
              </a:r>
              <a:r>
                <a:rPr lang="it-IT" sz="1800" err="1">
                  <a:solidFill>
                    <a:schemeClr val="tx1"/>
                  </a:solidFill>
                  <a:latin typeface="Nunito"/>
                </a:rPr>
                <a:t>original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 / </a:t>
              </a:r>
              <a:r>
                <a:rPr lang="it-IT" sz="1800" err="1">
                  <a:solidFill>
                    <a:schemeClr val="tx1"/>
                  </a:solidFill>
                  <a:latin typeface="Nunito"/>
                </a:rPr>
                <a:t>undersample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 / </a:t>
              </a:r>
              <a:r>
                <a:rPr lang="it-IT" sz="1800" err="1">
                  <a:solidFill>
                    <a:schemeClr val="tx1"/>
                  </a:solidFill>
                  <a:latin typeface="Nunito"/>
                </a:rPr>
                <a:t>oversample</a:t>
              </a:r>
              <a:r>
                <a:rPr lang="it-IT" sz="1800">
                  <a:latin typeface="Nunito"/>
                </a:rPr>
                <a:t> e ottimizzazione degli </a:t>
              </a:r>
              <a:r>
                <a:rPr lang="it-IT" sz="1800" err="1">
                  <a:latin typeface="Nunito"/>
                </a:rPr>
                <a:t>iperparametri</a:t>
              </a:r>
              <a:r>
                <a:rPr lang="it-IT" sz="1800">
                  <a:latin typeface="Nunito"/>
                </a:rPr>
                <a:t> tramite </a:t>
              </a:r>
              <a:r>
                <a:rPr lang="it-IT" sz="1800" b="1" err="1">
                  <a:solidFill>
                    <a:srgbClr val="00A699"/>
                  </a:solidFill>
                  <a:latin typeface="Nunito"/>
                </a:rPr>
                <a:t>RandomizedSearchCV</a:t>
              </a:r>
              <a:r>
                <a:rPr lang="it-IT" sz="1800" noProof="0">
                  <a:latin typeface="Nunito"/>
                </a:rPr>
                <a:t>, </a:t>
              </a:r>
              <a:r>
                <a:rPr lang="it-IT" sz="1800">
                  <a:latin typeface="Nunito"/>
                </a:rPr>
                <a:t>usando</a:t>
              </a:r>
              <a:r>
                <a:rPr lang="it-IT" sz="1800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F1</a:t>
              </a:r>
              <a:r>
                <a:rPr lang="it-IT" sz="1800" b="1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macro</a:t>
              </a:r>
              <a:r>
                <a:rPr lang="it-IT" sz="1800">
                  <a:latin typeface="Nunito"/>
                </a:rPr>
                <a:t> come metrica.</a:t>
              </a:r>
              <a:endParaRPr lang="en-US" sz="1800">
                <a:latin typeface="Nunito"/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3C0F07-1BDB-59AE-F15C-06FCC2D18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586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DD862-3A63-64F3-E7FC-68E9A56A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45E37F-7484-E452-78C1-1AC66DD34CBA}"/>
              </a:ext>
            </a:extLst>
          </p:cNvPr>
          <p:cNvGrpSpPr/>
          <p:nvPr/>
        </p:nvGrpSpPr>
        <p:grpSpPr>
          <a:xfrm>
            <a:off x="111095" y="182234"/>
            <a:ext cx="7234472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D90BFC2-2AA1-5052-9A7E-CCB5C0155DCA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A33E25-99D7-714F-9C43-464B57BA03CC}"/>
                </a:ext>
              </a:extLst>
            </p:cNvPr>
            <p:cNvSpPr txBox="1"/>
            <p:nvPr/>
          </p:nvSpPr>
          <p:spPr>
            <a:xfrm>
              <a:off x="-38427" y="1528514"/>
              <a:ext cx="6566407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Analisi PCA (1/2)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B5E407-28BC-3D62-BFCE-C2187EF6ED5D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6760D01-B963-4AAA-3509-E6BF8F99AAF7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D1C6F596-3E92-C8D7-D42C-400E9EF61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4AB7D4-2478-498E-E1F2-050EDA81EC48}"/>
              </a:ext>
            </a:extLst>
          </p:cNvPr>
          <p:cNvSpPr txBox="1"/>
          <p:nvPr/>
        </p:nvSpPr>
        <p:spPr>
          <a:xfrm>
            <a:off x="5790492" y="1504462"/>
            <a:ext cx="5369317" cy="1083275"/>
          </a:xfrm>
          <a:prstGeom prst="round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just"/>
            <a:r>
              <a:rPr lang="it-IT" sz="1800">
                <a:latin typeface="Nunito"/>
              </a:rPr>
              <a:t>L’integrazione della </a:t>
            </a:r>
            <a:r>
              <a:rPr lang="it-IT" sz="1800" b="1" err="1">
                <a:solidFill>
                  <a:srgbClr val="00A699"/>
                </a:solidFill>
                <a:latin typeface="Nunito"/>
              </a:rPr>
              <a:t>Principal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 Component Analysis</a:t>
            </a:r>
            <a:r>
              <a:rPr lang="it-IT" sz="1800">
                <a:latin typeface="Nunito"/>
              </a:rPr>
              <a:t> è finalizzata alla costruzione di un dataset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ML-ready</a:t>
            </a:r>
            <a:r>
              <a:rPr lang="it-IT" sz="1800" noProof="0">
                <a:latin typeface="Nunito"/>
              </a:rPr>
              <a:t>, </a:t>
            </a:r>
            <a:r>
              <a:rPr lang="it-IT" sz="1800">
                <a:latin typeface="Nunito"/>
              </a:rPr>
              <a:t>in grado di bilanciare ricchezza informativa e sintesi computazionale.</a:t>
            </a:r>
            <a:endParaRPr lang="en-US" sz="1800">
              <a:latin typeface="Nunit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57BBFB-A5AC-5E5E-BC88-58E42C89C769}"/>
              </a:ext>
            </a:extLst>
          </p:cNvPr>
          <p:cNvSpPr txBox="1"/>
          <p:nvPr/>
        </p:nvSpPr>
        <p:spPr>
          <a:xfrm>
            <a:off x="5798652" y="2739771"/>
            <a:ext cx="5391246" cy="1083275"/>
          </a:xfrm>
          <a:prstGeom prst="round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just"/>
            <a:r>
              <a:rPr lang="it-IT" sz="1800">
                <a:latin typeface="Nunito"/>
              </a:rPr>
              <a:t>Il processo inizia con la selezione delle sole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feature numeriche</a:t>
            </a:r>
            <a:r>
              <a:rPr lang="it-IT" sz="1800">
                <a:latin typeface="Nunito"/>
              </a:rPr>
              <a:t>, escludendo identificativi e testi grezzi, così da concentrare l’analisi sulla struttura quantitativa dei dati.</a:t>
            </a:r>
            <a:endParaRPr lang="en-US" sz="1800">
              <a:latin typeface="Nuni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5701B-02F0-367D-1B09-5B18C1C3E5E0}"/>
              </a:ext>
            </a:extLst>
          </p:cNvPr>
          <p:cNvSpPr txBox="1"/>
          <p:nvPr/>
        </p:nvSpPr>
        <p:spPr>
          <a:xfrm>
            <a:off x="5795044" y="3972459"/>
            <a:ext cx="5369317" cy="1083275"/>
          </a:xfrm>
          <a:prstGeom prst="round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just"/>
            <a:r>
              <a:rPr lang="it-IT" sz="1800">
                <a:latin typeface="Nunito"/>
              </a:rPr>
              <a:t>Prima della decomposizione, viene svolta una fase di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data </a:t>
            </a:r>
            <a:r>
              <a:rPr lang="it-IT" sz="1800" b="1" err="1">
                <a:solidFill>
                  <a:srgbClr val="00A699"/>
                </a:solidFill>
                <a:latin typeface="Nunito"/>
              </a:rPr>
              <a:t>preparation</a:t>
            </a:r>
            <a:r>
              <a:rPr lang="it-IT" sz="1800">
                <a:latin typeface="Nunito"/>
              </a:rPr>
              <a:t>, </a:t>
            </a:r>
            <a:r>
              <a:rPr lang="it-IT" sz="1800" noProof="0">
                <a:latin typeface="Nunito"/>
              </a:rPr>
              <a:t>in </a:t>
            </a:r>
            <a:r>
              <a:rPr lang="it-IT" sz="1800">
                <a:latin typeface="Nunito"/>
              </a:rPr>
              <a:t>cui i valori mancanti sono imputati tramite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mediana</a:t>
            </a:r>
            <a:r>
              <a:rPr lang="it-IT" sz="1800">
                <a:latin typeface="Nunito"/>
              </a:rPr>
              <a:t> e le feature vengono successivamente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standardizzate</a:t>
            </a:r>
            <a:r>
              <a:rPr lang="it-IT" sz="1800">
                <a:latin typeface="Nunito"/>
              </a:rPr>
              <a:t>.</a:t>
            </a:r>
            <a:endParaRPr lang="en-US" sz="1800">
              <a:latin typeface="Nuni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D2AD50-A6C7-9261-8F42-BE830C29811F}"/>
              </a:ext>
            </a:extLst>
          </p:cNvPr>
          <p:cNvSpPr txBox="1"/>
          <p:nvPr/>
        </p:nvSpPr>
        <p:spPr>
          <a:xfrm>
            <a:off x="5807570" y="5203609"/>
            <a:ext cx="5366559" cy="1083275"/>
          </a:xfrm>
          <a:prstGeom prst="round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just"/>
            <a:r>
              <a:rPr lang="it-IT" sz="1800">
                <a:latin typeface="Nunito"/>
              </a:rPr>
              <a:t>La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standardizzazione</a:t>
            </a:r>
            <a:r>
              <a:rPr lang="it-IT" sz="1800">
                <a:latin typeface="Nunito"/>
              </a:rPr>
              <a:t> rappresenta un requisito essenziale per la PCA</a:t>
            </a:r>
            <a:r>
              <a:rPr lang="it-IT" sz="1800" noProof="0">
                <a:latin typeface="Nunito"/>
              </a:rPr>
              <a:t>, </a:t>
            </a:r>
            <a:r>
              <a:rPr lang="it-IT" sz="1800">
                <a:latin typeface="Nunito"/>
              </a:rPr>
              <a:t>poiché garantisce che tutte le variabili contribuiscano alla varianza totale su una scala comune.</a:t>
            </a:r>
            <a:endParaRPr lang="en-US" sz="1800">
              <a:latin typeface="Nuni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0D0703F-6ED1-446F-9E70-5D5445A79E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21</a:t>
            </a:fld>
            <a:endParaRPr lang="it-IT" noProof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7EE4A5-88F0-F12D-6F54-D230F1A4C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02" y="1850227"/>
            <a:ext cx="3952240" cy="395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96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3F202-663A-8958-26D0-13D448FE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7D61B-14AE-8E88-57FF-EDC81AD976B0}"/>
              </a:ext>
            </a:extLst>
          </p:cNvPr>
          <p:cNvGrpSpPr/>
          <p:nvPr/>
        </p:nvGrpSpPr>
        <p:grpSpPr>
          <a:xfrm>
            <a:off x="101326" y="172464"/>
            <a:ext cx="7234472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215F67-5AB6-F26E-23E5-5A5B5D95A9A2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17C3C5-15BF-1733-0D55-559C257AF999}"/>
                </a:ext>
              </a:extLst>
            </p:cNvPr>
            <p:cNvSpPr txBox="1"/>
            <p:nvPr/>
          </p:nvSpPr>
          <p:spPr>
            <a:xfrm>
              <a:off x="-38428" y="1528514"/>
              <a:ext cx="6435704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Analisi PCA (2/2)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D04D51-30D0-3065-DC22-5ECC094DC67A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FBAD69F-BCC8-7E9E-09E7-1150F16ACE16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E0CED30-3F3F-DAE5-3617-F3C5B51C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3C7194-49B7-04B8-2FDA-F5780CA28BE2}"/>
              </a:ext>
            </a:extLst>
          </p:cNvPr>
          <p:cNvSpPr txBox="1"/>
          <p:nvPr/>
        </p:nvSpPr>
        <p:spPr>
          <a:xfrm>
            <a:off x="511631" y="1666476"/>
            <a:ext cx="5192592" cy="600874"/>
          </a:xfrm>
          <a:prstGeom prst="roundRect">
            <a:avLst/>
          </a:prstGeom>
          <a:solidFill>
            <a:srgbClr val="FFFFFF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it-IT" sz="1800">
                <a:latin typeface="Nunito"/>
              </a:rPr>
              <a:t>L’informazione risulta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distribuita su molte variabili</a:t>
            </a:r>
            <a:r>
              <a:rPr lang="it-IT" sz="1800">
                <a:latin typeface="Nunito"/>
              </a:rPr>
              <a:t>, senza pochi indicatori dominanti.</a:t>
            </a:r>
            <a:endParaRPr lang="en-US">
              <a:latin typeface="Nunit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5FF83-D33E-2D61-7AE9-AE27F753653F}"/>
              </a:ext>
            </a:extLst>
          </p:cNvPr>
          <p:cNvSpPr txBox="1"/>
          <p:nvPr/>
        </p:nvSpPr>
        <p:spPr>
          <a:xfrm>
            <a:off x="511631" y="2556163"/>
            <a:ext cx="5192593" cy="842074"/>
          </a:xfrm>
          <a:prstGeom prst="roundRect">
            <a:avLst/>
          </a:prstGeom>
          <a:solidFill>
            <a:srgbClr val="FFFFFF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it-IT" sz="1800">
                <a:latin typeface="Nunito"/>
              </a:rPr>
              <a:t>È stata adottata una soglia del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95% di varianza spiegata</a:t>
            </a:r>
            <a:r>
              <a:rPr lang="it-IT" sz="1800">
                <a:latin typeface="Nunito"/>
              </a:rPr>
              <a:t> come compromesso tra sintesi e completezza.</a:t>
            </a:r>
            <a:endParaRPr lang="en-US">
              <a:latin typeface="Nuni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E2FA7-8C01-DE32-6192-A72E35336C3E}"/>
              </a:ext>
            </a:extLst>
          </p:cNvPr>
          <p:cNvSpPr txBox="1"/>
          <p:nvPr/>
        </p:nvSpPr>
        <p:spPr>
          <a:xfrm>
            <a:off x="511631" y="3660770"/>
            <a:ext cx="5197752" cy="1083275"/>
          </a:xfrm>
          <a:prstGeom prst="roundRect">
            <a:avLst/>
          </a:prstGeom>
          <a:solidFill>
            <a:srgbClr val="FFFFFF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it-IT" sz="1800">
                <a:latin typeface="Nunito"/>
              </a:rPr>
              <a:t>Tale soglia richiede il mantenimento di circa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175–200 componenti principali</a:t>
            </a:r>
            <a:r>
              <a:rPr lang="it-IT" sz="1800">
                <a:latin typeface="Nunito"/>
              </a:rPr>
              <a:t>, riducendo la dimensionalità senza perdita significativa di informazione.</a:t>
            </a:r>
            <a:endParaRPr lang="en-US">
              <a:latin typeface="Nuni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B513C7-14C1-4EAE-E2FB-F36B31F09726}"/>
              </a:ext>
            </a:extLst>
          </p:cNvPr>
          <p:cNvSpPr txBox="1"/>
          <p:nvPr/>
        </p:nvSpPr>
        <p:spPr>
          <a:xfrm>
            <a:off x="511631" y="4950994"/>
            <a:ext cx="5192594" cy="108327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it-IT" sz="1800">
                <a:latin typeface="Nunito"/>
              </a:rPr>
              <a:t>Lo spazio latente di componenti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ortogonali</a:t>
            </a:r>
            <a:r>
              <a:rPr lang="it-IT" sz="1800">
                <a:solidFill>
                  <a:srgbClr val="00A699"/>
                </a:solidFill>
                <a:latin typeface="Nunito"/>
              </a:rPr>
              <a:t> </a:t>
            </a:r>
            <a:r>
              <a:rPr lang="it-IT" sz="1800">
                <a:solidFill>
                  <a:schemeClr val="tx1"/>
                </a:solidFill>
                <a:latin typeface="Nunito"/>
              </a:rPr>
              <a:t>riduce la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complessità computazionale</a:t>
            </a:r>
            <a:r>
              <a:rPr lang="it-IT" sz="1800">
                <a:latin typeface="Nunito"/>
              </a:rPr>
              <a:t>, elimina la </a:t>
            </a:r>
            <a:r>
              <a:rPr lang="it-IT" sz="1800" b="1">
                <a:solidFill>
                  <a:srgbClr val="00A699"/>
                </a:solidFill>
                <a:latin typeface="Nunito"/>
              </a:rPr>
              <a:t>multicollinearità</a:t>
            </a:r>
            <a:r>
              <a:rPr lang="it-IT" sz="1800">
                <a:latin typeface="Nunito"/>
              </a:rPr>
              <a:t> e migliora la stabilità dei modelli di Machine Learning.</a:t>
            </a:r>
            <a:endParaRPr lang="en-US">
              <a:latin typeface="Nuni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31AD3B-688D-C801-1202-8FF87660C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22</a:t>
            </a:fld>
            <a:endParaRPr lang="it-IT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59BA5-2370-C93B-D90D-29AFDA5E8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398" y="2073249"/>
            <a:ext cx="5430227" cy="3520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52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4BEDC-AE3D-675E-0EEA-D2F983FD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4D77D9-CAEF-A633-1C35-FCDF7CEB0798}"/>
              </a:ext>
            </a:extLst>
          </p:cNvPr>
          <p:cNvSpPr txBox="1"/>
          <p:nvPr/>
        </p:nvSpPr>
        <p:spPr>
          <a:xfrm>
            <a:off x="424541" y="1597806"/>
            <a:ext cx="6391842" cy="1940957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it-IT" b="1" noProof="0" err="1">
                <a:solidFill>
                  <a:srgbClr val="FF5A5F"/>
                </a:solidFill>
              </a:rPr>
              <a:t>DistilRoBERTa</a:t>
            </a:r>
            <a:r>
              <a:rPr lang="it-IT" b="1" noProof="0">
                <a:solidFill>
                  <a:srgbClr val="FF5A5F"/>
                </a:solidFill>
              </a:rPr>
              <a:t> </a:t>
            </a:r>
            <a:br>
              <a:rPr lang="it-IT" noProof="0"/>
            </a:br>
            <a:r>
              <a:rPr lang="it-IT" noProof="0"/>
              <a:t>Versione compressa di </a:t>
            </a:r>
            <a:r>
              <a:rPr lang="it-IT" b="1" noProof="0" err="1">
                <a:solidFill>
                  <a:srgbClr val="00A699"/>
                </a:solidFill>
              </a:rPr>
              <a:t>RoBERTa</a:t>
            </a:r>
            <a:r>
              <a:rPr lang="it-IT" noProof="0"/>
              <a:t>: mantiene la stessa logica encoder-</a:t>
            </a:r>
            <a:r>
              <a:rPr lang="it-IT" noProof="0" err="1"/>
              <a:t>only</a:t>
            </a:r>
            <a:r>
              <a:rPr lang="it-IT" noProof="0"/>
              <a:t> Transformer ma con meno strati e parametri, quindi è più </a:t>
            </a:r>
            <a:r>
              <a:rPr lang="it-IT" b="1" noProof="0">
                <a:solidFill>
                  <a:srgbClr val="00A699"/>
                </a:solidFill>
              </a:rPr>
              <a:t>veloce e leggera</a:t>
            </a:r>
            <a:r>
              <a:rPr lang="it-IT" noProof="0"/>
              <a:t>, può perdere capacità di modellare segnali rari o dipendenze più sottili nel testo. 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B259EB5F-A1BF-8DCF-8356-E5392E4273F3}"/>
              </a:ext>
            </a:extLst>
          </p:cNvPr>
          <p:cNvGrpSpPr/>
          <p:nvPr/>
        </p:nvGrpSpPr>
        <p:grpSpPr>
          <a:xfrm>
            <a:off x="237558" y="317240"/>
            <a:ext cx="6391842" cy="886066"/>
            <a:chOff x="789208" y="1408647"/>
            <a:chExt cx="6391842" cy="886066"/>
          </a:xfrm>
        </p:grpSpPr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1632FBEC-948F-3662-DEA9-F739C73025C1}"/>
                </a:ext>
              </a:extLst>
            </p:cNvPr>
            <p:cNvSpPr/>
            <p:nvPr/>
          </p:nvSpPr>
          <p:spPr>
            <a:xfrm>
              <a:off x="789208" y="1408647"/>
              <a:ext cx="6391842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E6ECBD7A-B3EA-A56D-A7D9-972B15EA92A3}"/>
                </a:ext>
              </a:extLst>
            </p:cNvPr>
            <p:cNvSpPr txBox="1"/>
            <p:nvPr/>
          </p:nvSpPr>
          <p:spPr>
            <a:xfrm>
              <a:off x="1180208" y="1590070"/>
              <a:ext cx="5270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800" b="1" spc="0" noProof="0">
                  <a:solidFill>
                    <a:srgbClr val="FF5A5F"/>
                  </a:solidFill>
                  <a:latin typeface="+mj-lt"/>
                </a:rPr>
                <a:t>Architettura Transformer (1/2)</a:t>
              </a:r>
            </a:p>
          </p:txBody>
        </p:sp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84F8EB6E-6526-C56E-54E5-B85D6FCF86DD}"/>
                </a:ext>
              </a:extLst>
            </p:cNvPr>
            <p:cNvGrpSpPr/>
            <p:nvPr/>
          </p:nvGrpSpPr>
          <p:grpSpPr>
            <a:xfrm>
              <a:off x="6342539" y="1494054"/>
              <a:ext cx="734888" cy="742960"/>
              <a:chOff x="6484560" y="1727973"/>
              <a:chExt cx="444130" cy="449008"/>
            </a:xfrm>
          </p:grpSpPr>
          <p:sp>
            <p:nvSpPr>
              <p:cNvPr id="17" name="Rectangle: Rounded Corners 12">
                <a:extLst>
                  <a:ext uri="{FF2B5EF4-FFF2-40B4-BE49-F238E27FC236}">
                    <a16:creationId xmlns:a16="http://schemas.microsoft.com/office/drawing/2014/main" id="{A4B02BAC-8764-897C-587E-582363FC4681}"/>
                  </a:ext>
                </a:extLst>
              </p:cNvPr>
              <p:cNvSpPr/>
              <p:nvPr/>
            </p:nvSpPr>
            <p:spPr>
              <a:xfrm>
                <a:off x="6484560" y="1727973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9" name="Graphic 15">
                <a:extLst>
                  <a:ext uri="{FF2B5EF4-FFF2-40B4-BE49-F238E27FC236}">
                    <a16:creationId xmlns:a16="http://schemas.microsoft.com/office/drawing/2014/main" id="{825C44F1-4BA5-63BC-DF8C-5596046CF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12341" y="1858188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8203" name="Picture 11" descr="Google vs Microsoft: la battaglia per l'IA ha un impatto ambientale -  karmametrix.com">
            <a:extLst>
              <a:ext uri="{FF2B5EF4-FFF2-40B4-BE49-F238E27FC236}">
                <a16:creationId xmlns:a16="http://schemas.microsoft.com/office/drawing/2014/main" id="{04D7A632-0A2C-BDC4-17AD-7A8FBD24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9B9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3" y="3346440"/>
            <a:ext cx="5526957" cy="31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15804EA-7799-064D-7D92-F3B083A5C6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5A5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944055" y="1438479"/>
            <a:ext cx="5010153" cy="4857547"/>
          </a:xfrm>
          <a:prstGeom prst="rect">
            <a:avLst/>
          </a:prstGeom>
        </p:spPr>
      </p:pic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AC152FA2-02B6-3CD1-F39F-75D08CC25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1686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EB02D-BCC8-5197-ABB8-BA0630DF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390DBB-4B8B-4BB7-1D19-18DCA9F85012}"/>
              </a:ext>
            </a:extLst>
          </p:cNvPr>
          <p:cNvSpPr txBox="1"/>
          <p:nvPr/>
        </p:nvSpPr>
        <p:spPr>
          <a:xfrm>
            <a:off x="364060" y="1436386"/>
            <a:ext cx="11523140" cy="1728842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it-IT" b="1" noProof="0">
                <a:solidFill>
                  <a:srgbClr val="FF5A5F"/>
                </a:solidFill>
              </a:rPr>
              <a:t>DeBERTa-v3-xsmall</a:t>
            </a:r>
            <a:r>
              <a:rPr lang="it-IT" b="1" noProof="0"/>
              <a:t> </a:t>
            </a:r>
            <a:br>
              <a:rPr lang="it-IT" noProof="0"/>
            </a:br>
            <a:r>
              <a:rPr lang="it-IT" noProof="0"/>
              <a:t>Introduce una rappresentazione più ricca grazie alla separazione tra </a:t>
            </a:r>
            <a:r>
              <a:rPr lang="it-IT" b="1" noProof="0" err="1">
                <a:solidFill>
                  <a:srgbClr val="00A699"/>
                </a:solidFill>
              </a:rPr>
              <a:t>content</a:t>
            </a:r>
            <a:r>
              <a:rPr lang="it-IT" noProof="0"/>
              <a:t>, </a:t>
            </a:r>
            <a:r>
              <a:rPr lang="it-IT" b="1" noProof="0" err="1">
                <a:solidFill>
                  <a:srgbClr val="00A699"/>
                </a:solidFill>
              </a:rPr>
              <a:t>embeddings</a:t>
            </a:r>
            <a:r>
              <a:rPr lang="it-IT" noProof="0"/>
              <a:t> e position </a:t>
            </a:r>
            <a:r>
              <a:rPr lang="it-IT" noProof="0" err="1"/>
              <a:t>embeddings</a:t>
            </a:r>
            <a:r>
              <a:rPr lang="it-IT" noProof="0"/>
              <a:t> e a un meccanismo di attenzione “</a:t>
            </a:r>
            <a:r>
              <a:rPr lang="it-IT" b="1" noProof="0" err="1">
                <a:solidFill>
                  <a:srgbClr val="00A699"/>
                </a:solidFill>
              </a:rPr>
              <a:t>disentangled</a:t>
            </a:r>
            <a:r>
              <a:rPr lang="it-IT" noProof="0"/>
              <a:t>”. Questo design, tende a migliorare la qualità delle rappresentazioni contestuali e la sensibilità a indizi linguistici più fini, che in un task come </a:t>
            </a:r>
            <a:r>
              <a:rPr lang="it-IT" b="1" noProof="0">
                <a:solidFill>
                  <a:srgbClr val="00A699"/>
                </a:solidFill>
              </a:rPr>
              <a:t>fake review </a:t>
            </a:r>
            <a:r>
              <a:rPr lang="it-IT" b="1" noProof="0" err="1">
                <a:solidFill>
                  <a:srgbClr val="00A699"/>
                </a:solidFill>
              </a:rPr>
              <a:t>detection</a:t>
            </a:r>
            <a:r>
              <a:rPr lang="it-IT" b="1" noProof="0">
                <a:solidFill>
                  <a:srgbClr val="00A699"/>
                </a:solidFill>
              </a:rPr>
              <a:t> </a:t>
            </a:r>
            <a:r>
              <a:rPr lang="it-IT" noProof="0"/>
              <a:t>possono essere decisivi per differenziare testi “plausibili” ma costruiti.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4317909A-02CC-9C8B-3C24-52A44AE59C28}"/>
              </a:ext>
            </a:extLst>
          </p:cNvPr>
          <p:cNvGrpSpPr/>
          <p:nvPr/>
        </p:nvGrpSpPr>
        <p:grpSpPr>
          <a:xfrm>
            <a:off x="237558" y="317240"/>
            <a:ext cx="6391842" cy="886066"/>
            <a:chOff x="789208" y="1408647"/>
            <a:chExt cx="6391842" cy="886066"/>
          </a:xfrm>
        </p:grpSpPr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E3A651A8-BEB0-376B-E728-9707BB73D0DB}"/>
                </a:ext>
              </a:extLst>
            </p:cNvPr>
            <p:cNvSpPr/>
            <p:nvPr/>
          </p:nvSpPr>
          <p:spPr>
            <a:xfrm>
              <a:off x="789208" y="1408647"/>
              <a:ext cx="6391842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59E46DB-4948-B6F9-9B09-C82F1188C5DB}"/>
                </a:ext>
              </a:extLst>
            </p:cNvPr>
            <p:cNvSpPr txBox="1"/>
            <p:nvPr/>
          </p:nvSpPr>
          <p:spPr>
            <a:xfrm>
              <a:off x="1180208" y="1590070"/>
              <a:ext cx="5270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800" b="1" spc="0" noProof="0">
                  <a:solidFill>
                    <a:srgbClr val="FF5A5F"/>
                  </a:solidFill>
                  <a:latin typeface="+mj-lt"/>
                </a:rPr>
                <a:t>Architettura Transformer (2/2)</a:t>
              </a:r>
            </a:p>
          </p:txBody>
        </p:sp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AFF2FE35-2A7D-5C94-C5E2-726D21B72EAC}"/>
                </a:ext>
              </a:extLst>
            </p:cNvPr>
            <p:cNvGrpSpPr/>
            <p:nvPr/>
          </p:nvGrpSpPr>
          <p:grpSpPr>
            <a:xfrm>
              <a:off x="6342539" y="1494054"/>
              <a:ext cx="734888" cy="742960"/>
              <a:chOff x="6484560" y="1727973"/>
              <a:chExt cx="444130" cy="449008"/>
            </a:xfrm>
          </p:grpSpPr>
          <p:sp>
            <p:nvSpPr>
              <p:cNvPr id="17" name="Rectangle: Rounded Corners 12">
                <a:extLst>
                  <a:ext uri="{FF2B5EF4-FFF2-40B4-BE49-F238E27FC236}">
                    <a16:creationId xmlns:a16="http://schemas.microsoft.com/office/drawing/2014/main" id="{5E9B44E7-32B3-8D22-E7E8-064D11D26C5D}"/>
                  </a:ext>
                </a:extLst>
              </p:cNvPr>
              <p:cNvSpPr/>
              <p:nvPr/>
            </p:nvSpPr>
            <p:spPr>
              <a:xfrm>
                <a:off x="6484560" y="1727973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9" name="Graphic 15">
                <a:extLst>
                  <a:ext uri="{FF2B5EF4-FFF2-40B4-BE49-F238E27FC236}">
                    <a16:creationId xmlns:a16="http://schemas.microsoft.com/office/drawing/2014/main" id="{337BB1FD-29FF-4159-1100-04BA1A3CD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12341" y="1858188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8197" name="Picture 5" descr="The Next Generation of Transformers: Leaving BERT Behind With DeBERTa |  DeBERTa – Weights &amp; Biases">
            <a:extLst>
              <a:ext uri="{FF2B5EF4-FFF2-40B4-BE49-F238E27FC236}">
                <a16:creationId xmlns:a16="http://schemas.microsoft.com/office/drawing/2014/main" id="{74192F19-4CB9-1704-F74E-28348BFB8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5A5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1"/>
          <a:stretch>
            <a:fillRect/>
          </a:stretch>
        </p:blipFill>
        <p:spPr bwMode="auto">
          <a:xfrm>
            <a:off x="1895578" y="3398308"/>
            <a:ext cx="8837555" cy="2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CE99C7-1C7D-3A9D-0C0F-022248983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029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DE0B4B-47DB-8B93-CF3A-A182F4B6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75C8C496-D935-BF31-D5A1-48CD0FC7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19" y="1481991"/>
            <a:ext cx="6338163" cy="4874359"/>
          </a:xfrm>
          <a:prstGeom prst="roundRect">
            <a:avLst>
              <a:gd name="adj" fmla="val 13048"/>
            </a:avLst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Nel training dei modelli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Transformer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la feature principale è il testo stesso: non si costruiscono manualmente vettori linguistici, ma si lascia al </a:t>
            </a:r>
            <a:b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it-IT" sz="1800" b="1" i="0" u="none" strike="noStrike" cap="none" normalizeH="0" baseline="0" noProof="0" err="1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backbone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il compito di apprendere pattern </a:t>
            </a:r>
            <a:b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discriminanti tramite rappresentazioni contestuali.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 pipeline parte da review pulite e coerenti con la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rimozione di record incompleti </a:t>
            </a:r>
            <a:r>
              <a:rPr lang="it-IT" noProof="0">
                <a:latin typeface="+mj-lt"/>
              </a:rPr>
              <a:t>successivamente l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tokenizzazione trasforma ogni review in sequenze di token </a:t>
            </a:r>
            <a:r>
              <a:rPr kumimoji="0" lang="it-IT" sz="1800" b="0" i="0" u="none" strike="noStrike" cap="none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subword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con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troncamento a 512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b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it-IT" sz="1800" b="0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output, oltre alla classe predetta, viene conservato un valore di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confidence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(score del classificatore) che è utile per analisi successive (es. ordinamento, scelta di soglie operative), soprattutto quando il sistema verrà applicato a un dataset “reale” come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Inside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sz="1800" b="1" i="0" u="none" strike="noStrike" cap="none" normalizeH="0" baseline="0" noProof="0">
                <a:ln>
                  <a:noFill/>
                </a:ln>
                <a:solidFill>
                  <a:srgbClr val="00A699"/>
                </a:solidFill>
                <a:effectLst/>
                <a:latin typeface="+mj-lt"/>
              </a:rPr>
              <a:t>Airbnb Napoli</a:t>
            </a:r>
            <a:r>
              <a:rPr kumimoji="0" lang="it-IT" sz="18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DAB7A643-D0C3-E7BA-5978-8E4D5626DFB2}"/>
              </a:ext>
            </a:extLst>
          </p:cNvPr>
          <p:cNvGrpSpPr/>
          <p:nvPr/>
        </p:nvGrpSpPr>
        <p:grpSpPr>
          <a:xfrm>
            <a:off x="216776" y="276009"/>
            <a:ext cx="6688314" cy="886066"/>
            <a:chOff x="789208" y="1408647"/>
            <a:chExt cx="6688314" cy="886066"/>
          </a:xfrm>
        </p:grpSpPr>
        <p:sp>
          <p:nvSpPr>
            <p:cNvPr id="12" name="Rectangle: Rounded Corners 10">
              <a:extLst>
                <a:ext uri="{FF2B5EF4-FFF2-40B4-BE49-F238E27FC236}">
                  <a16:creationId xmlns:a16="http://schemas.microsoft.com/office/drawing/2014/main" id="{8F1FC1D9-DFB2-3C7C-7E91-98A21473DE3C}"/>
                </a:ext>
              </a:extLst>
            </p:cNvPr>
            <p:cNvSpPr/>
            <p:nvPr/>
          </p:nvSpPr>
          <p:spPr>
            <a:xfrm>
              <a:off x="789208" y="1408647"/>
              <a:ext cx="5572277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D3C0D34E-A9FB-902E-B173-6E2244F1012D}"/>
                </a:ext>
              </a:extLst>
            </p:cNvPr>
            <p:cNvSpPr txBox="1"/>
            <p:nvPr/>
          </p:nvSpPr>
          <p:spPr>
            <a:xfrm>
              <a:off x="1223603" y="1590069"/>
              <a:ext cx="6253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2800" b="1" spc="0" noProof="0">
                  <a:solidFill>
                    <a:srgbClr val="FF5A5F"/>
                  </a:solidFill>
                  <a:latin typeface="+mj-lt"/>
                </a:rPr>
                <a:t>Feature testuali</a:t>
              </a:r>
            </a:p>
          </p:txBody>
        </p:sp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B0180585-E19D-76C6-6360-AEAB79916247}"/>
                </a:ext>
              </a:extLst>
            </p:cNvPr>
            <p:cNvGrpSpPr/>
            <p:nvPr/>
          </p:nvGrpSpPr>
          <p:grpSpPr>
            <a:xfrm>
              <a:off x="5497591" y="1480199"/>
              <a:ext cx="734888" cy="742960"/>
              <a:chOff x="5973913" y="1719600"/>
              <a:chExt cx="444130" cy="449008"/>
            </a:xfrm>
          </p:grpSpPr>
          <p:sp>
            <p:nvSpPr>
              <p:cNvPr id="15" name="Rectangle: Rounded Corners 12">
                <a:extLst>
                  <a:ext uri="{FF2B5EF4-FFF2-40B4-BE49-F238E27FC236}">
                    <a16:creationId xmlns:a16="http://schemas.microsoft.com/office/drawing/2014/main" id="{9563ED29-BEDE-616D-BE39-645B4B1EB1BE}"/>
                  </a:ext>
                </a:extLst>
              </p:cNvPr>
              <p:cNvSpPr/>
              <p:nvPr/>
            </p:nvSpPr>
            <p:spPr>
              <a:xfrm>
                <a:off x="5973913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24557E2C-E161-E26C-A11B-EA14F7833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01690" y="1849815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8278BF47-AE9F-445B-3CFA-4FB13F2270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rcRect b="19371"/>
          <a:stretch>
            <a:fillRect/>
          </a:stretch>
        </p:blipFill>
        <p:spPr>
          <a:xfrm>
            <a:off x="7116519" y="788048"/>
            <a:ext cx="4572000" cy="5529532"/>
          </a:xfrm>
          <a:prstGeom prst="roundRect">
            <a:avLst>
              <a:gd name="adj" fmla="val 7610"/>
            </a:avLst>
          </a:prstGeom>
        </p:spPr>
      </p:pic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827BE8D6-C8F2-B4DE-056F-934E85ADF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9915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876300" y="1203068"/>
            <a:ext cx="6845365" cy="886066"/>
            <a:chOff x="1551144" y="1408647"/>
            <a:chExt cx="68453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1551144" y="1408647"/>
              <a:ext cx="68453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2020761" y="1528514"/>
              <a:ext cx="4958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200" b="1" spc="0" noProof="0">
                  <a:solidFill>
                    <a:srgbClr val="FF5A5F"/>
                  </a:solidFill>
                  <a:latin typeface="+mj-lt"/>
                </a:rPr>
                <a:t>Problema del Sampling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AB212A-F49F-5F05-0B8C-D1F69E420C5D}"/>
              </a:ext>
            </a:extLst>
          </p:cNvPr>
          <p:cNvGrpSpPr/>
          <p:nvPr/>
        </p:nvGrpSpPr>
        <p:grpSpPr>
          <a:xfrm>
            <a:off x="1108633" y="2538076"/>
            <a:ext cx="6396753" cy="1083966"/>
            <a:chOff x="1346395" y="2434630"/>
            <a:chExt cx="5669951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BC44C1-C99F-B884-0D3B-AF0A88C6C6EB}"/>
                </a:ext>
              </a:extLst>
            </p:cNvPr>
            <p:cNvSpPr txBox="1"/>
            <p:nvPr/>
          </p:nvSpPr>
          <p:spPr>
            <a:xfrm>
              <a:off x="3656871" y="2536714"/>
              <a:ext cx="3359475" cy="773725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400" b="1" noProof="0" err="1">
                  <a:solidFill>
                    <a:srgbClr val="00A699"/>
                  </a:solidFill>
                  <a:latin typeface="+mn-lt"/>
                </a:rPr>
                <a:t>Accuracy</a:t>
              </a:r>
              <a:r>
                <a:rPr lang="it-IT" sz="1400" b="1" noProof="0">
                  <a:solidFill>
                    <a:srgbClr val="00A699"/>
                  </a:solidFill>
                  <a:latin typeface="+mn-lt"/>
                </a:rPr>
                <a:t> alta</a:t>
              </a:r>
              <a:r>
                <a:rPr lang="it-IT" sz="1400" noProof="0">
                  <a:latin typeface="+mn-lt"/>
                </a:rPr>
                <a:t>, ma il modello predice quasi sempre </a:t>
              </a:r>
              <a:r>
                <a:rPr lang="it-IT" sz="1400" noProof="0" err="1">
                  <a:latin typeface="+mn-lt"/>
                </a:rPr>
                <a:t>Legit</a:t>
              </a:r>
              <a:r>
                <a:rPr lang="it-IT" sz="1400" noProof="0">
                  <a:latin typeface="+mn-lt"/>
                </a:rPr>
                <a:t>: </a:t>
              </a:r>
              <a:r>
                <a:rPr lang="it-IT" sz="1400" b="1" noProof="0">
                  <a:solidFill>
                    <a:srgbClr val="00A699"/>
                  </a:solidFill>
                  <a:latin typeface="+mn-lt"/>
                </a:rPr>
                <a:t>Recall </a:t>
              </a:r>
              <a:r>
                <a:rPr lang="it-IT" sz="1400" b="1" noProof="0" err="1">
                  <a:solidFill>
                    <a:srgbClr val="00A699"/>
                  </a:solidFill>
                  <a:latin typeface="+mn-lt"/>
                </a:rPr>
                <a:t>Fraud</a:t>
              </a:r>
              <a:r>
                <a:rPr lang="it-IT" sz="1400" b="1" noProof="0">
                  <a:solidFill>
                    <a:srgbClr val="00A699"/>
                  </a:solidFill>
                  <a:latin typeface="+mn-lt"/>
                </a:rPr>
                <a:t> molto basso </a:t>
              </a:r>
              <a:r>
                <a:rPr lang="it-IT" sz="1400" noProof="0">
                  <a:latin typeface="+mn-lt"/>
                </a:rPr>
                <a:t>(molte fake non intercettate).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58396-2048-7C1E-540C-6D45189F117C}"/>
                </a:ext>
              </a:extLst>
            </p:cNvPr>
            <p:cNvGrpSpPr/>
            <p:nvPr/>
          </p:nvGrpSpPr>
          <p:grpSpPr>
            <a:xfrm>
              <a:off x="1346395" y="2434630"/>
              <a:ext cx="1917940" cy="1015663"/>
              <a:chOff x="5638542" y="2705577"/>
              <a:chExt cx="1917940" cy="101566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FE4D6BF-16A8-500E-F58F-BFA8246B6AE3}"/>
                  </a:ext>
                </a:extLst>
              </p:cNvPr>
              <p:cNvSpPr/>
              <p:nvPr/>
            </p:nvSpPr>
            <p:spPr>
              <a:xfrm>
                <a:off x="5638542" y="2914810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3B7D0-9363-2A90-CFDB-540E204165F4}"/>
                  </a:ext>
                </a:extLst>
              </p:cNvPr>
              <p:cNvSpPr txBox="1"/>
              <p:nvPr/>
            </p:nvSpPr>
            <p:spPr>
              <a:xfrm>
                <a:off x="5746754" y="3030338"/>
                <a:ext cx="1158004" cy="3103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it-IT" sz="1400" b="1" noProof="0">
                    <a:solidFill>
                      <a:schemeClr val="bg1"/>
                    </a:solidFill>
                    <a:latin typeface="+mn-lt"/>
                  </a:rPr>
                  <a:t>Baseline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C9B30B-CEFC-8F22-B016-2666ABAECA44}"/>
                  </a:ext>
                </a:extLst>
              </p:cNvPr>
              <p:cNvSpPr txBox="1"/>
              <p:nvPr/>
            </p:nvSpPr>
            <p:spPr>
              <a:xfrm>
                <a:off x="6941816" y="2705577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6000" noProof="0"/>
                  <a:t>1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5C038-AE58-1903-3442-8ADDA5150927}"/>
              </a:ext>
            </a:extLst>
          </p:cNvPr>
          <p:cNvGrpSpPr/>
          <p:nvPr/>
        </p:nvGrpSpPr>
        <p:grpSpPr>
          <a:xfrm>
            <a:off x="1063081" y="3528739"/>
            <a:ext cx="6457825" cy="1083966"/>
            <a:chOff x="1300366" y="3609996"/>
            <a:chExt cx="5724084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E16C4-D122-7F4D-8656-97AF318347BF}"/>
                </a:ext>
              </a:extLst>
            </p:cNvPr>
            <p:cNvSpPr txBox="1"/>
            <p:nvPr/>
          </p:nvSpPr>
          <p:spPr>
            <a:xfrm>
              <a:off x="3664975" y="3710968"/>
              <a:ext cx="3359475" cy="773725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400" noProof="0">
                  <a:latin typeface="+mn-lt"/>
                </a:rPr>
                <a:t>Riduce </a:t>
              </a:r>
              <a:r>
                <a:rPr lang="it-IT" sz="1400" noProof="0" err="1">
                  <a:latin typeface="+mn-lt"/>
                </a:rPr>
                <a:t>Legit</a:t>
              </a:r>
              <a:r>
                <a:rPr lang="it-IT" sz="1400" noProof="0">
                  <a:latin typeface="+mn-lt"/>
                </a:rPr>
                <a:t> nel </a:t>
              </a:r>
              <a:r>
                <a:rPr lang="it-IT" sz="1400" noProof="0" err="1">
                  <a:latin typeface="+mn-lt"/>
                </a:rPr>
                <a:t>train</a:t>
              </a:r>
              <a:r>
                <a:rPr lang="it-IT" sz="1400" noProof="0">
                  <a:latin typeface="+mn-lt"/>
                </a:rPr>
                <a:t> (es. 2:1, 1:1): </a:t>
              </a:r>
              <a:br>
                <a:rPr lang="it-IT" sz="1400" noProof="0">
                  <a:latin typeface="+mn-lt"/>
                </a:rPr>
              </a:br>
              <a:r>
                <a:rPr lang="it-IT" sz="1400" b="1" noProof="0">
                  <a:solidFill>
                    <a:srgbClr val="00A699"/>
                  </a:solidFill>
                  <a:latin typeface="+mn-lt"/>
                </a:rPr>
                <a:t>aumenta Recall </a:t>
              </a:r>
              <a:r>
                <a:rPr lang="it-IT" sz="1400" b="1" noProof="0" err="1">
                  <a:solidFill>
                    <a:srgbClr val="00A699"/>
                  </a:solidFill>
                  <a:latin typeface="+mn-lt"/>
                </a:rPr>
                <a:t>Fraud</a:t>
              </a:r>
              <a:r>
                <a:rPr lang="it-IT" sz="1400" noProof="0">
                  <a:latin typeface="+mn-lt"/>
                </a:rPr>
                <a:t>, ma può perdere informazione sulla classe maggioritaria.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A7036B-2F96-C4EC-EDEE-C7A5BE54C17B}"/>
                </a:ext>
              </a:extLst>
            </p:cNvPr>
            <p:cNvGrpSpPr/>
            <p:nvPr/>
          </p:nvGrpSpPr>
          <p:grpSpPr>
            <a:xfrm>
              <a:off x="1300366" y="3609996"/>
              <a:ext cx="1963491" cy="1015663"/>
              <a:chOff x="5592991" y="3642399"/>
              <a:chExt cx="1963491" cy="101566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E1756-C405-1F4D-942A-7A3F97A0842D}"/>
                  </a:ext>
                </a:extLst>
              </p:cNvPr>
              <p:cNvSpPr/>
              <p:nvPr/>
            </p:nvSpPr>
            <p:spPr>
              <a:xfrm>
                <a:off x="5638542" y="3847505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267E50-894D-FC83-13CE-3C582F08B673}"/>
                  </a:ext>
                </a:extLst>
              </p:cNvPr>
              <p:cNvSpPr txBox="1"/>
              <p:nvPr/>
            </p:nvSpPr>
            <p:spPr>
              <a:xfrm>
                <a:off x="5592991" y="3967609"/>
                <a:ext cx="1508032" cy="3103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it-IT" sz="1400" b="1" noProof="0" err="1">
                    <a:solidFill>
                      <a:schemeClr val="bg1"/>
                    </a:solidFill>
                    <a:latin typeface="+mn-lt"/>
                  </a:rPr>
                  <a:t>Undersampling</a:t>
                </a:r>
                <a:endParaRPr lang="it-IT" sz="1400" b="1" noProof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87D23C-0FD5-AA28-5D9C-10543A1B969A}"/>
                  </a:ext>
                </a:extLst>
              </p:cNvPr>
              <p:cNvSpPr txBox="1"/>
              <p:nvPr/>
            </p:nvSpPr>
            <p:spPr>
              <a:xfrm>
                <a:off x="6941816" y="3642399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6000" noProof="0"/>
                  <a:t>2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9C33B1-2DEE-9B9F-9F21-6F3AC69F3C5D}"/>
              </a:ext>
            </a:extLst>
          </p:cNvPr>
          <p:cNvGrpSpPr/>
          <p:nvPr/>
        </p:nvGrpSpPr>
        <p:grpSpPr>
          <a:xfrm>
            <a:off x="1098896" y="4519402"/>
            <a:ext cx="6406491" cy="1135530"/>
            <a:chOff x="1318451" y="4740697"/>
            <a:chExt cx="5678582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44BCB8-CEBD-A8FE-C598-F6E5AC65D435}"/>
                </a:ext>
              </a:extLst>
            </p:cNvPr>
            <p:cNvSpPr txBox="1"/>
            <p:nvPr/>
          </p:nvSpPr>
          <p:spPr>
            <a:xfrm>
              <a:off x="3664976" y="4843513"/>
              <a:ext cx="3332057" cy="738591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400" noProof="0">
                  <a:latin typeface="+mn-lt"/>
                </a:rPr>
                <a:t>Aumenta </a:t>
              </a:r>
              <a:r>
                <a:rPr lang="it-IT" sz="1400" noProof="0" err="1">
                  <a:latin typeface="+mn-lt"/>
                </a:rPr>
                <a:t>Fraud</a:t>
              </a:r>
              <a:r>
                <a:rPr lang="it-IT" sz="1400" noProof="0">
                  <a:latin typeface="+mn-lt"/>
                </a:rPr>
                <a:t> nel </a:t>
              </a:r>
              <a:r>
                <a:rPr lang="it-IT" sz="1400" noProof="0" err="1">
                  <a:latin typeface="+mn-lt"/>
                </a:rPr>
                <a:t>train</a:t>
              </a:r>
              <a:r>
                <a:rPr lang="it-IT" sz="1400" noProof="0">
                  <a:latin typeface="+mn-lt"/>
                </a:rPr>
                <a:t> cresce la sensibilità alle fake, ma cresce il </a:t>
              </a:r>
              <a:r>
                <a:rPr lang="it-IT" sz="1400" b="1" noProof="0">
                  <a:solidFill>
                    <a:srgbClr val="00A699"/>
                  </a:solidFill>
                  <a:latin typeface="+mn-lt"/>
                </a:rPr>
                <a:t>rischio di falsi positivi e </a:t>
              </a:r>
              <a:r>
                <a:rPr lang="it-IT" sz="1400" b="1" noProof="0" err="1">
                  <a:solidFill>
                    <a:srgbClr val="00A699"/>
                  </a:solidFill>
                  <a:latin typeface="+mn-lt"/>
                </a:rPr>
                <a:t>overfitting</a:t>
              </a:r>
              <a:r>
                <a:rPr lang="it-IT" sz="1400" noProof="0">
                  <a:latin typeface="+mn-lt"/>
                </a:rPr>
                <a:t>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89A9E2-146D-41E2-D5E3-604A7B6B8F8C}"/>
                </a:ext>
              </a:extLst>
            </p:cNvPr>
            <p:cNvGrpSpPr/>
            <p:nvPr/>
          </p:nvGrpSpPr>
          <p:grpSpPr>
            <a:xfrm>
              <a:off x="1318451" y="4740697"/>
              <a:ext cx="1927677" cy="1015663"/>
              <a:chOff x="5628805" y="4811453"/>
              <a:chExt cx="1927677" cy="101566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1870B9-FABF-1188-DFA4-D29119D0139A}"/>
                  </a:ext>
                </a:extLst>
              </p:cNvPr>
              <p:cNvSpPr/>
              <p:nvPr/>
            </p:nvSpPr>
            <p:spPr>
              <a:xfrm>
                <a:off x="5638542" y="5020896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931713-A3CF-AD54-CA9A-98F69E1C0143}"/>
                  </a:ext>
                </a:extLst>
              </p:cNvPr>
              <p:cNvSpPr txBox="1"/>
              <p:nvPr/>
            </p:nvSpPr>
            <p:spPr>
              <a:xfrm>
                <a:off x="5628805" y="5127128"/>
                <a:ext cx="1393901" cy="3103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it-IT" sz="1400" b="1" noProof="0" err="1">
                    <a:solidFill>
                      <a:schemeClr val="bg1"/>
                    </a:solidFill>
                    <a:latin typeface="+mn-lt"/>
                  </a:rPr>
                  <a:t>Oversampling</a:t>
                </a:r>
                <a:endParaRPr lang="it-IT" sz="1400" b="1" noProof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8E7232-3BDE-4934-9F21-C450F583D74E}"/>
                  </a:ext>
                </a:extLst>
              </p:cNvPr>
              <p:cNvSpPr txBox="1"/>
              <p:nvPr/>
            </p:nvSpPr>
            <p:spPr>
              <a:xfrm>
                <a:off x="6941816" y="4811453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6000" noProof="0"/>
                  <a:t>3</a:t>
                </a:r>
              </a:p>
            </p:txBody>
          </p:sp>
        </p:grpSp>
      </p:grp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0426063-1C64-DFC0-0606-2B3FE634ED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" b="-829"/>
          <a:stretch>
            <a:fillRect/>
          </a:stretch>
        </p:blipFill>
        <p:spPr>
          <a:xfrm>
            <a:off x="8120520" y="1112646"/>
            <a:ext cx="3233279" cy="2226542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6CDB6168-120C-5841-7528-E951AC89B0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1253"/>
          <a:stretch>
            <a:fillRect/>
          </a:stretch>
        </p:blipFill>
        <p:spPr>
          <a:xfrm>
            <a:off x="8120520" y="3648330"/>
            <a:ext cx="3233279" cy="2489260"/>
          </a:xfrm>
        </p:spPr>
      </p:pic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97993FC9-7467-D54D-206B-44A817E5D1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722440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CC24-5D70-0B6C-1B2D-D571F191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FFA8A6-B66A-6D31-8FEC-BAC0D8074B50}"/>
              </a:ext>
            </a:extLst>
          </p:cNvPr>
          <p:cNvGrpSpPr/>
          <p:nvPr/>
        </p:nvGrpSpPr>
        <p:grpSpPr>
          <a:xfrm>
            <a:off x="180190" y="192835"/>
            <a:ext cx="7342828" cy="800106"/>
            <a:chOff x="-587398" y="1408647"/>
            <a:chExt cx="8131707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AA3016-56B6-D451-CC5A-D59983CE982B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CA2259-EA2D-D92C-0215-990D8874FE83}"/>
                </a:ext>
              </a:extLst>
            </p:cNvPr>
            <p:cNvSpPr txBox="1"/>
            <p:nvPr/>
          </p:nvSpPr>
          <p:spPr>
            <a:xfrm>
              <a:off x="-38427" y="1528514"/>
              <a:ext cx="7582736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Deberta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 (1/5)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B21029-DFDF-285B-8391-CEF46C8C926A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43739AA-5A44-F0AF-3431-6C4F659F6BEE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C296E8F6-DCD1-D3E3-0973-09C001A63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9FF5F2-B887-ABD0-F73F-22FB086EBD9B}"/>
              </a:ext>
            </a:extLst>
          </p:cNvPr>
          <p:cNvSpPr txBox="1"/>
          <p:nvPr/>
        </p:nvSpPr>
        <p:spPr>
          <a:xfrm>
            <a:off x="991473" y="5690903"/>
            <a:ext cx="10209047" cy="715089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it-IT" b="1" noProof="0">
                <a:solidFill>
                  <a:srgbClr val="00A699"/>
                </a:solidFill>
              </a:rPr>
              <a:t>Recall </a:t>
            </a:r>
            <a:r>
              <a:rPr lang="it-IT" b="1" noProof="0" err="1">
                <a:solidFill>
                  <a:srgbClr val="00A699"/>
                </a:solidFill>
              </a:rPr>
              <a:t>Fraud</a:t>
            </a:r>
            <a:r>
              <a:rPr lang="it-IT" b="1" noProof="0">
                <a:solidFill>
                  <a:srgbClr val="00A699"/>
                </a:solidFill>
              </a:rPr>
              <a:t> cresce </a:t>
            </a:r>
            <a:r>
              <a:rPr lang="it-IT" noProof="0"/>
              <a:t>da ~0.01 (</a:t>
            </a:r>
            <a:r>
              <a:rPr lang="it-IT" noProof="0" err="1"/>
              <a:t>original</a:t>
            </a:r>
            <a:r>
              <a:rPr lang="it-IT" noProof="0"/>
              <a:t>) a valori &gt; 0.56 (1:1), ma </a:t>
            </a:r>
            <a:r>
              <a:rPr lang="it-IT" b="1" noProof="0">
                <a:solidFill>
                  <a:srgbClr val="00A699"/>
                </a:solidFill>
              </a:rPr>
              <a:t>cala l’</a:t>
            </a:r>
            <a:r>
              <a:rPr lang="it-IT" b="1" noProof="0" err="1">
                <a:solidFill>
                  <a:srgbClr val="00A699"/>
                </a:solidFill>
              </a:rPr>
              <a:t>accuracy</a:t>
            </a:r>
            <a:r>
              <a:rPr lang="it-IT" b="1" noProof="0">
                <a:solidFill>
                  <a:srgbClr val="00A699"/>
                </a:solidFill>
              </a:rPr>
              <a:t> </a:t>
            </a:r>
            <a:r>
              <a:rPr lang="it-IT" noProof="0"/>
              <a:t>cambiando soprattutto </a:t>
            </a:r>
            <a:r>
              <a:rPr lang="it-IT" noProof="0" err="1"/>
              <a:t>l’operating</a:t>
            </a:r>
            <a:r>
              <a:rPr lang="it-IT" noProof="0"/>
              <a:t> point (</a:t>
            </a:r>
            <a:r>
              <a:rPr lang="it-IT" b="1" noProof="0">
                <a:solidFill>
                  <a:srgbClr val="00A699"/>
                </a:solidFill>
              </a:rPr>
              <a:t>FP/FN</a:t>
            </a:r>
            <a:r>
              <a:rPr lang="it-IT" noProof="0"/>
              <a:t>).</a:t>
            </a:r>
          </a:p>
        </p:txBody>
      </p:sp>
      <p:pic>
        <p:nvPicPr>
          <p:cNvPr id="14" name="Immagine 1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EFFEE00F-6865-73AF-E2D9-2B0618FF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85" y="1323700"/>
            <a:ext cx="8437825" cy="4210599"/>
          </a:xfrm>
          <a:prstGeom prst="roundRect">
            <a:avLst>
              <a:gd name="adj" fmla="val 4989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E5391DA3-4BBA-B3AB-A640-29D7F6051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70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987C2-E9B8-BBD0-1CE7-7BEB00C2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C772D2-D450-2FF2-E9F0-79B012AAF927}"/>
              </a:ext>
            </a:extLst>
          </p:cNvPr>
          <p:cNvGrpSpPr/>
          <p:nvPr/>
        </p:nvGrpSpPr>
        <p:grpSpPr>
          <a:xfrm>
            <a:off x="180190" y="192835"/>
            <a:ext cx="7342828" cy="800106"/>
            <a:chOff x="-587398" y="1408647"/>
            <a:chExt cx="8131707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C53602-CC71-4028-0CC6-9789C731A986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3EB6C6-0379-EB44-E397-86D474321F09}"/>
                </a:ext>
              </a:extLst>
            </p:cNvPr>
            <p:cNvSpPr txBox="1"/>
            <p:nvPr/>
          </p:nvSpPr>
          <p:spPr>
            <a:xfrm>
              <a:off x="-38427" y="1528514"/>
              <a:ext cx="7582736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Deberta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 (2/5)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FD43EE-531F-7285-1F73-9910AC25B0F7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FE7A6EA-5B50-5475-6B72-8A04B29D9E3C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2AD4954-58E8-4C7E-5723-8957A798D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D0E047-8CAE-943D-7F67-5426147AAE06}"/>
              </a:ext>
            </a:extLst>
          </p:cNvPr>
          <p:cNvSpPr txBox="1"/>
          <p:nvPr/>
        </p:nvSpPr>
        <p:spPr>
          <a:xfrm>
            <a:off x="635612" y="5690903"/>
            <a:ext cx="10920776" cy="715089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it-IT" noProof="0" err="1"/>
              <a:t>DeBERTa</a:t>
            </a:r>
            <a:r>
              <a:rPr lang="it-IT" noProof="0"/>
              <a:t> mostra </a:t>
            </a:r>
            <a:r>
              <a:rPr lang="it-IT" b="1" noProof="0">
                <a:solidFill>
                  <a:srgbClr val="00A699"/>
                </a:solidFill>
              </a:rPr>
              <a:t>ROC-AUC relativamente stabile tra configurazioni </a:t>
            </a:r>
            <a:r>
              <a:rPr lang="it-IT" noProof="0"/>
              <a:t>mentre l’accuratezza sulla classe maggioritaria peggiora se vengono applicate tecniche di over/under sampling</a:t>
            </a:r>
          </a:p>
        </p:txBody>
      </p:sp>
      <p:pic>
        <p:nvPicPr>
          <p:cNvPr id="16" name="Immagine 1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48924C1-C86B-3BBB-3FE1-CECD5219B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00" y="1297443"/>
            <a:ext cx="8516800" cy="4210599"/>
          </a:xfrm>
          <a:prstGeom prst="roundRect">
            <a:avLst>
              <a:gd name="adj" fmla="val 7857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C4442B5-2BC2-66F8-3AEA-A1B50CB6C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445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E62E-92A1-2577-84DA-62EB4001C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E964E7-4EE0-2181-C3A5-406781027110}"/>
              </a:ext>
            </a:extLst>
          </p:cNvPr>
          <p:cNvSpPr txBox="1"/>
          <p:nvPr/>
        </p:nvSpPr>
        <p:spPr>
          <a:xfrm>
            <a:off x="489670" y="1554901"/>
            <a:ext cx="11391686" cy="1115199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it-IT" noProof="0"/>
              <a:t>Le </a:t>
            </a:r>
            <a:r>
              <a:rPr lang="it-IT" b="1" noProof="0">
                <a:solidFill>
                  <a:srgbClr val="00A699"/>
                </a:solidFill>
              </a:rPr>
              <a:t>matrici di confusione </a:t>
            </a:r>
            <a:r>
              <a:rPr lang="it-IT" noProof="0"/>
              <a:t>evidenziano lo spostamento da “quasi tutto </a:t>
            </a:r>
            <a:r>
              <a:rPr lang="it-IT" noProof="0" err="1"/>
              <a:t>Legit</a:t>
            </a:r>
            <a:r>
              <a:rPr lang="it-IT" noProof="0"/>
              <a:t>” a maggiore sensibilità </a:t>
            </a:r>
            <a:r>
              <a:rPr lang="it-IT" noProof="0" err="1"/>
              <a:t>Fraud</a:t>
            </a:r>
            <a:r>
              <a:rPr lang="it-IT" noProof="0"/>
              <a:t>.</a:t>
            </a:r>
            <a:br>
              <a:rPr lang="it-IT" noProof="0"/>
            </a:br>
            <a:r>
              <a:rPr lang="it-IT" noProof="0"/>
              <a:t>L’incremento di recall </a:t>
            </a:r>
            <a:r>
              <a:rPr lang="it-IT" noProof="0" err="1"/>
              <a:t>Fraud</a:t>
            </a:r>
            <a:r>
              <a:rPr lang="it-IT" noProof="0"/>
              <a:t> implica </a:t>
            </a:r>
            <a:r>
              <a:rPr lang="it-IT" b="1" noProof="0">
                <a:solidFill>
                  <a:srgbClr val="00A699"/>
                </a:solidFill>
              </a:rPr>
              <a:t>aumento di falsi positiv</a:t>
            </a:r>
            <a:r>
              <a:rPr lang="it-IT" noProof="0"/>
              <a:t>i è necessario quindi </a:t>
            </a:r>
            <a:r>
              <a:rPr lang="it-IT" b="1" noProof="0">
                <a:solidFill>
                  <a:srgbClr val="00A699"/>
                </a:solidFill>
              </a:rPr>
              <a:t>scegliere il modello in base al contesto applicativo</a:t>
            </a:r>
            <a:r>
              <a:rPr lang="it-IT" noProof="0"/>
              <a:t>.</a:t>
            </a:r>
          </a:p>
        </p:txBody>
      </p:sp>
      <p:pic>
        <p:nvPicPr>
          <p:cNvPr id="14" name="Immagine 13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998EEE7B-0D45-2482-4D1E-B8EF2D94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1" y="3267641"/>
            <a:ext cx="3490515" cy="2719161"/>
          </a:xfrm>
          <a:prstGeom prst="roundRect">
            <a:avLst>
              <a:gd name="adj" fmla="val 6515"/>
            </a:avLst>
          </a:prstGeom>
          <a:solidFill>
            <a:srgbClr val="FFFFFF">
              <a:alpha val="50196"/>
            </a:srgbClr>
          </a:solidFill>
        </p:spPr>
      </p:pic>
      <p:pic>
        <p:nvPicPr>
          <p:cNvPr id="16" name="Immagine 15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F01DF9B1-9C69-EC2E-056A-B5AA1D000C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36" y="3278406"/>
            <a:ext cx="3490515" cy="2719161"/>
          </a:xfrm>
          <a:prstGeom prst="roundRect">
            <a:avLst>
              <a:gd name="adj" fmla="val 8419"/>
            </a:avLst>
          </a:prstGeom>
          <a:solidFill>
            <a:srgbClr val="FFFFFF">
              <a:alpha val="50196"/>
            </a:srgbClr>
          </a:solidFill>
        </p:spPr>
      </p:pic>
      <p:pic>
        <p:nvPicPr>
          <p:cNvPr id="19" name="Immagine 18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603280B2-6403-1C7A-ED88-6B1B51E82F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1" y="3278406"/>
            <a:ext cx="3490515" cy="2708396"/>
          </a:xfrm>
          <a:prstGeom prst="roundRect">
            <a:avLst>
              <a:gd name="adj" fmla="val 7430"/>
            </a:avLst>
          </a:prstGeom>
          <a:solidFill>
            <a:srgbClr val="FFFFFF">
              <a:alpha val="50196"/>
            </a:srgbClr>
          </a:solidFill>
        </p:spPr>
      </p:pic>
      <p:grpSp>
        <p:nvGrpSpPr>
          <p:cNvPr id="20" name="Group 3">
            <a:extLst>
              <a:ext uri="{FF2B5EF4-FFF2-40B4-BE49-F238E27FC236}">
                <a16:creationId xmlns:a16="http://schemas.microsoft.com/office/drawing/2014/main" id="{74BB1FF7-0572-FD28-C56B-CBDC5AB43A12}"/>
              </a:ext>
            </a:extLst>
          </p:cNvPr>
          <p:cNvGrpSpPr/>
          <p:nvPr/>
        </p:nvGrpSpPr>
        <p:grpSpPr>
          <a:xfrm>
            <a:off x="180190" y="192835"/>
            <a:ext cx="7342828" cy="800106"/>
            <a:chOff x="-587398" y="1408647"/>
            <a:chExt cx="8131707" cy="886066"/>
          </a:xfrm>
        </p:grpSpPr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00975AFC-AD6F-673A-0C43-24F90FE85B65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F954DACC-F9B3-A972-DE67-2189FE39196C}"/>
                </a:ext>
              </a:extLst>
            </p:cNvPr>
            <p:cNvSpPr txBox="1"/>
            <p:nvPr/>
          </p:nvSpPr>
          <p:spPr>
            <a:xfrm>
              <a:off x="-38427" y="1528514"/>
              <a:ext cx="7582736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Deberta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 (3/5)</a:t>
              </a:r>
            </a:p>
          </p:txBody>
        </p: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AC3DBFD6-E033-7FE9-39F5-3BC3FC3C8659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25" name="Rectangle: Rounded Corners 7">
                <a:extLst>
                  <a:ext uri="{FF2B5EF4-FFF2-40B4-BE49-F238E27FC236}">
                    <a16:creationId xmlns:a16="http://schemas.microsoft.com/office/drawing/2014/main" id="{E2F47847-96CE-86DC-F48E-01AFAFBCC771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26" name="Graphic 8">
                <a:extLst>
                  <a:ext uri="{FF2B5EF4-FFF2-40B4-BE49-F238E27FC236}">
                    <a16:creationId xmlns:a16="http://schemas.microsoft.com/office/drawing/2014/main" id="{8464E9D0-A3A6-55FE-33D1-F9D1D84B2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7" name="Segnaposto numero diapositiva 26">
            <a:extLst>
              <a:ext uri="{FF2B5EF4-FFF2-40B4-BE49-F238E27FC236}">
                <a16:creationId xmlns:a16="http://schemas.microsoft.com/office/drawing/2014/main" id="{66E24E84-0F51-61D0-D99D-ADC401B0C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29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90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B048-00C9-FB91-6183-E17B27817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FDBC648-249E-A618-C628-A39F58447340}"/>
              </a:ext>
            </a:extLst>
          </p:cNvPr>
          <p:cNvGrpSpPr/>
          <p:nvPr/>
        </p:nvGrpSpPr>
        <p:grpSpPr>
          <a:xfrm>
            <a:off x="2190750" y="1209886"/>
            <a:ext cx="7857568" cy="886066"/>
            <a:chOff x="538941" y="1408647"/>
            <a:chExt cx="7857568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1A784E3-8B8A-4C63-E4CD-DA4AE24BDCF6}"/>
                </a:ext>
              </a:extLst>
            </p:cNvPr>
            <p:cNvSpPr/>
            <p:nvPr/>
          </p:nvSpPr>
          <p:spPr>
            <a:xfrm>
              <a:off x="538941" y="1408647"/>
              <a:ext cx="7857568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6774F-0C64-0E86-4D5C-6964D7CB8CB7}"/>
                </a:ext>
              </a:extLst>
            </p:cNvPr>
            <p:cNvSpPr txBox="1"/>
            <p:nvPr/>
          </p:nvSpPr>
          <p:spPr>
            <a:xfrm>
              <a:off x="819589" y="1528514"/>
              <a:ext cx="594371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  <a:cs typeface="Poppins SemiBold"/>
                </a:rPr>
                <a:t>Indice della presentazione</a:t>
              </a:r>
              <a:endParaRPr lang="it-IT" noProof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69C510-98FA-1341-F23E-51BABDC798F7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46DCB1B-63A5-71C7-81A9-E1618457A1AE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91BA6A2-FABF-D3B2-699F-61F952621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A5A1ACD-AC9C-C261-7A11-548B3F950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</a:t>
            </a:fld>
            <a:endParaRPr lang="it-IT" noProof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8C800BD-FBF0-8369-E288-F2A8C7C382AE}"/>
              </a:ext>
            </a:extLst>
          </p:cNvPr>
          <p:cNvGrpSpPr/>
          <p:nvPr/>
        </p:nvGrpSpPr>
        <p:grpSpPr>
          <a:xfrm>
            <a:off x="1060432" y="2634104"/>
            <a:ext cx="3585549" cy="927044"/>
            <a:chOff x="1060432" y="2634104"/>
            <a:chExt cx="3585549" cy="92704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EF6D26-4ACE-F176-FB15-393594EFEF5A}"/>
                </a:ext>
              </a:extLst>
            </p:cNvPr>
            <p:cNvSpPr/>
            <p:nvPr/>
          </p:nvSpPr>
          <p:spPr>
            <a:xfrm>
              <a:off x="1060432" y="2634104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AC04A0E-5E04-D8B5-8D06-B3A7AD9C82A3}"/>
                </a:ext>
              </a:extLst>
            </p:cNvPr>
            <p:cNvSpPr txBox="1"/>
            <p:nvPr/>
          </p:nvSpPr>
          <p:spPr>
            <a:xfrm>
              <a:off x="2234214" y="2851951"/>
              <a:ext cx="2411767" cy="5001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rtl="0">
                <a:lnSpc>
                  <a:spcPts val="2775"/>
                </a:lnSpc>
              </a:pPr>
              <a:r>
                <a:rPr lang="it-IT" sz="3600" b="1" noProof="0">
                  <a:solidFill>
                    <a:srgbClr val="00A699"/>
                  </a:solidFill>
                  <a:latin typeface="Nunito"/>
                  <a:ea typeface="Segoe UI"/>
                  <a:cs typeface="Segoe UI"/>
                </a:rPr>
                <a:t>Problema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9898932-BAF6-FD0C-6C67-9ED5069CA59F}"/>
                </a:ext>
              </a:extLst>
            </p:cNvPr>
            <p:cNvSpPr txBox="1"/>
            <p:nvPr/>
          </p:nvSpPr>
          <p:spPr>
            <a:xfrm>
              <a:off x="1289668" y="2770843"/>
              <a:ext cx="450140" cy="6537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8F55B7C-AC65-39E7-2057-7F9753D4319F}"/>
              </a:ext>
            </a:extLst>
          </p:cNvPr>
          <p:cNvGrpSpPr/>
          <p:nvPr/>
        </p:nvGrpSpPr>
        <p:grpSpPr>
          <a:xfrm>
            <a:off x="1060432" y="3826800"/>
            <a:ext cx="5296831" cy="927044"/>
            <a:chOff x="1060432" y="3826800"/>
            <a:chExt cx="5296831" cy="9270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86DA2A0-FD1E-44F6-265D-6C5403722452}"/>
                </a:ext>
              </a:extLst>
            </p:cNvPr>
            <p:cNvSpPr/>
            <p:nvPr/>
          </p:nvSpPr>
          <p:spPr>
            <a:xfrm>
              <a:off x="1060432" y="3826800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BA346B-C2F0-D91B-558C-EFA8B6CD1DD0}"/>
                </a:ext>
              </a:extLst>
            </p:cNvPr>
            <p:cNvSpPr txBox="1"/>
            <p:nvPr/>
          </p:nvSpPr>
          <p:spPr>
            <a:xfrm>
              <a:off x="2233268" y="3969948"/>
              <a:ext cx="412399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it-IT" sz="3600" b="1" noProof="0">
                  <a:solidFill>
                    <a:srgbClr val="00A699"/>
                  </a:solidFill>
                  <a:latin typeface="+mn-lt"/>
                </a:rPr>
                <a:t>Stato Dell'Arte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19EE2FB-1343-EF82-6B8D-E2DC20349F8C}"/>
                </a:ext>
              </a:extLst>
            </p:cNvPr>
            <p:cNvSpPr txBox="1"/>
            <p:nvPr/>
          </p:nvSpPr>
          <p:spPr>
            <a:xfrm>
              <a:off x="1289668" y="3969328"/>
              <a:ext cx="4501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FC4A8D64-66B7-08D0-AA20-8B917D4A8632}"/>
              </a:ext>
            </a:extLst>
          </p:cNvPr>
          <p:cNvGrpSpPr/>
          <p:nvPr/>
        </p:nvGrpSpPr>
        <p:grpSpPr>
          <a:xfrm>
            <a:off x="1060432" y="5019495"/>
            <a:ext cx="5303522" cy="927044"/>
            <a:chOff x="1060432" y="5019495"/>
            <a:chExt cx="5303522" cy="92704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55EE13-6D6E-FA74-85A5-6810B82D6F19}"/>
                </a:ext>
              </a:extLst>
            </p:cNvPr>
            <p:cNvSpPr/>
            <p:nvPr/>
          </p:nvSpPr>
          <p:spPr>
            <a:xfrm>
              <a:off x="1060432" y="5019495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65A8F18-EE83-B767-26FC-AAA4689C8763}"/>
                </a:ext>
              </a:extLst>
            </p:cNvPr>
            <p:cNvSpPr txBox="1"/>
            <p:nvPr/>
          </p:nvSpPr>
          <p:spPr>
            <a:xfrm>
              <a:off x="2238363" y="5300709"/>
              <a:ext cx="4125591" cy="509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775"/>
                </a:lnSpc>
              </a:pPr>
              <a:r>
                <a:rPr lang="it-IT" sz="3600" b="1">
                  <a:solidFill>
                    <a:srgbClr val="00A699"/>
                  </a:solidFill>
                  <a:ea typeface="+mn-lt"/>
                  <a:cs typeface="Segoe UI"/>
                </a:rPr>
                <a:t>Dataset</a:t>
              </a:r>
              <a:endParaRPr lang="it-IT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66FA22A-63BB-B78E-8EC7-DD569B0A1DBA}"/>
                </a:ext>
              </a:extLst>
            </p:cNvPr>
            <p:cNvSpPr txBox="1"/>
            <p:nvPr/>
          </p:nvSpPr>
          <p:spPr>
            <a:xfrm>
              <a:off x="1289668" y="5175211"/>
              <a:ext cx="4501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0D4CEA3-6AEE-B048-16EA-17B437EE297F}"/>
              </a:ext>
            </a:extLst>
          </p:cNvPr>
          <p:cNvGrpSpPr/>
          <p:nvPr/>
        </p:nvGrpSpPr>
        <p:grpSpPr>
          <a:xfrm>
            <a:off x="6952441" y="2634104"/>
            <a:ext cx="3496637" cy="1052400"/>
            <a:chOff x="6952441" y="2634104"/>
            <a:chExt cx="3496637" cy="1052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836964-1C9B-81F4-C458-4B0687FA8A34}"/>
                </a:ext>
              </a:extLst>
            </p:cNvPr>
            <p:cNvSpPr/>
            <p:nvPr/>
          </p:nvSpPr>
          <p:spPr>
            <a:xfrm>
              <a:off x="6952441" y="2634104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6DA43F6-CD22-AFAE-E4CF-684F3355A723}"/>
                </a:ext>
              </a:extLst>
            </p:cNvPr>
            <p:cNvSpPr txBox="1"/>
            <p:nvPr/>
          </p:nvSpPr>
          <p:spPr>
            <a:xfrm>
              <a:off x="8170476" y="2763174"/>
              <a:ext cx="227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>
                  <a:solidFill>
                    <a:srgbClr val="00A699"/>
                  </a:solidFill>
                  <a:latin typeface="Nunito"/>
                </a:rPr>
                <a:t>Feature</a:t>
              </a:r>
              <a:endParaRPr lang="it-IT"/>
            </a:p>
            <a:p>
              <a:pPr algn="ctr"/>
              <a:endParaRPr lang="it-IT" noProof="0">
                <a:solidFill>
                  <a:srgbClr val="00A699"/>
                </a:solidFill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FDC8B05-953F-7156-348D-99369CED7619}"/>
                </a:ext>
              </a:extLst>
            </p:cNvPr>
            <p:cNvSpPr txBox="1"/>
            <p:nvPr/>
          </p:nvSpPr>
          <p:spPr>
            <a:xfrm>
              <a:off x="7188940" y="2763444"/>
              <a:ext cx="4501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52BB3616-AEAA-5524-930D-7F5F29B01D8A}"/>
              </a:ext>
            </a:extLst>
          </p:cNvPr>
          <p:cNvGrpSpPr/>
          <p:nvPr/>
        </p:nvGrpSpPr>
        <p:grpSpPr>
          <a:xfrm>
            <a:off x="6952441" y="3826800"/>
            <a:ext cx="3438714" cy="927044"/>
            <a:chOff x="6952441" y="3826800"/>
            <a:chExt cx="3438714" cy="9270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765ADE4-72A3-09B9-E744-0FB234C860A5}"/>
                </a:ext>
              </a:extLst>
            </p:cNvPr>
            <p:cNvSpPr/>
            <p:nvPr/>
          </p:nvSpPr>
          <p:spPr>
            <a:xfrm>
              <a:off x="6952441" y="3826800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51ABECB-FDD0-1423-FB86-523B997818E7}"/>
                </a:ext>
              </a:extLst>
            </p:cNvPr>
            <p:cNvSpPr txBox="1"/>
            <p:nvPr/>
          </p:nvSpPr>
          <p:spPr>
            <a:xfrm>
              <a:off x="8172881" y="3973357"/>
              <a:ext cx="221827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>
                  <a:solidFill>
                    <a:srgbClr val="00A699"/>
                  </a:solidFill>
                </a:rPr>
                <a:t>Risultati</a:t>
              </a:r>
              <a:endParaRPr lang="it-IT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F71147EF-7B18-D04C-057E-E30CB72F3C05}"/>
                </a:ext>
              </a:extLst>
            </p:cNvPr>
            <p:cNvSpPr txBox="1"/>
            <p:nvPr/>
          </p:nvSpPr>
          <p:spPr>
            <a:xfrm>
              <a:off x="7188940" y="3969327"/>
              <a:ext cx="4501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7E933E4-FDB6-618D-3C22-84EF9ABF9CD7}"/>
              </a:ext>
            </a:extLst>
          </p:cNvPr>
          <p:cNvGrpSpPr/>
          <p:nvPr/>
        </p:nvGrpSpPr>
        <p:grpSpPr>
          <a:xfrm>
            <a:off x="6952441" y="5019495"/>
            <a:ext cx="3438715" cy="927044"/>
            <a:chOff x="6952441" y="5019495"/>
            <a:chExt cx="3438715" cy="9270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953698-943F-26DE-F78C-F5E8727C16C0}"/>
                </a:ext>
              </a:extLst>
            </p:cNvPr>
            <p:cNvSpPr/>
            <p:nvPr/>
          </p:nvSpPr>
          <p:spPr>
            <a:xfrm>
              <a:off x="6952441" y="5019495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66C53FD8-4F10-B024-880E-B278D6E509C6}"/>
                </a:ext>
              </a:extLst>
            </p:cNvPr>
            <p:cNvSpPr txBox="1"/>
            <p:nvPr/>
          </p:nvSpPr>
          <p:spPr>
            <a:xfrm>
              <a:off x="8172882" y="5175212"/>
              <a:ext cx="221827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>
                  <a:solidFill>
                    <a:srgbClr val="00A699"/>
                  </a:solidFill>
                </a:rPr>
                <a:t>Demo</a:t>
              </a:r>
              <a:endParaRPr lang="it-IT" noProof="0">
                <a:solidFill>
                  <a:srgbClr val="00A699"/>
                </a:solidFill>
              </a:endParaRP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B4B4D622-6F78-3EEA-1FDB-7B834DCCECDC}"/>
                </a:ext>
              </a:extLst>
            </p:cNvPr>
            <p:cNvSpPr txBox="1"/>
            <p:nvPr/>
          </p:nvSpPr>
          <p:spPr>
            <a:xfrm>
              <a:off x="7188940" y="5175210"/>
              <a:ext cx="45014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3600" b="1" noProof="0">
                  <a:solidFill>
                    <a:srgbClr val="FFFFFF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4493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3F6F-7102-2C7D-6F03-26F9126C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D56278-F753-BBC6-CB1B-941B9F2CFAC9}"/>
              </a:ext>
            </a:extLst>
          </p:cNvPr>
          <p:cNvSpPr txBox="1"/>
          <p:nvPr/>
        </p:nvSpPr>
        <p:spPr>
          <a:xfrm>
            <a:off x="2384833" y="5736892"/>
            <a:ext cx="7422334" cy="765096"/>
          </a:xfrm>
          <a:prstGeom prst="roundRect">
            <a:avLst>
              <a:gd name="adj" fmla="val 27524"/>
            </a:avLst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it-IT" b="1" noProof="0">
                <a:solidFill>
                  <a:srgbClr val="00A699"/>
                </a:solidFill>
              </a:rPr>
              <a:t>F1 Fake</a:t>
            </a:r>
            <a:r>
              <a:rPr lang="it-IT" noProof="0"/>
              <a:t>: utile per sintetizzare il trade-off; da leggere insieme a </a:t>
            </a:r>
            <a:br>
              <a:rPr lang="it-IT" noProof="0"/>
            </a:br>
            <a:r>
              <a:rPr lang="it-IT" b="1" noProof="0">
                <a:solidFill>
                  <a:srgbClr val="00A699"/>
                </a:solidFill>
              </a:rPr>
              <a:t>F1 </a:t>
            </a:r>
            <a:r>
              <a:rPr lang="it-IT" b="1" noProof="0" err="1">
                <a:solidFill>
                  <a:srgbClr val="00A699"/>
                </a:solidFill>
              </a:rPr>
              <a:t>Legit</a:t>
            </a:r>
            <a:r>
              <a:rPr lang="it-IT" b="1" noProof="0">
                <a:solidFill>
                  <a:srgbClr val="00A699"/>
                </a:solidFill>
              </a:rPr>
              <a:t> </a:t>
            </a:r>
            <a:r>
              <a:rPr lang="it-IT" noProof="0"/>
              <a:t>per evitare “ottimismo” sulla classe maggioritaria.</a:t>
            </a: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F0364995-49B9-9D9A-FFB4-41C08B64F3AF}"/>
              </a:ext>
            </a:extLst>
          </p:cNvPr>
          <p:cNvGrpSpPr/>
          <p:nvPr/>
        </p:nvGrpSpPr>
        <p:grpSpPr>
          <a:xfrm>
            <a:off x="180190" y="192835"/>
            <a:ext cx="7342828" cy="800106"/>
            <a:chOff x="-587398" y="1408647"/>
            <a:chExt cx="8131707" cy="886066"/>
          </a:xfrm>
        </p:grpSpPr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8B638E-1945-F630-F460-37CA9251EED6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C3BF776-724A-39D2-0E30-DD5DB669538C}"/>
                </a:ext>
              </a:extLst>
            </p:cNvPr>
            <p:cNvSpPr txBox="1"/>
            <p:nvPr/>
          </p:nvSpPr>
          <p:spPr>
            <a:xfrm>
              <a:off x="-38427" y="1528514"/>
              <a:ext cx="7582736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Deberta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 (4/5)</a:t>
              </a:r>
            </a:p>
          </p:txBody>
        </p: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4EBE45A-2406-3C86-7638-CE715736DDC4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17" name="Rectangle: Rounded Corners 7">
                <a:extLst>
                  <a:ext uri="{FF2B5EF4-FFF2-40B4-BE49-F238E27FC236}">
                    <a16:creationId xmlns:a16="http://schemas.microsoft.com/office/drawing/2014/main" id="{73883DD9-4804-418D-C5C9-3EA76B0C1D34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9" name="Graphic 8">
                <a:extLst>
                  <a:ext uri="{FF2B5EF4-FFF2-40B4-BE49-F238E27FC236}">
                    <a16:creationId xmlns:a16="http://schemas.microsoft.com/office/drawing/2014/main" id="{7098A86F-4F86-9C93-CC36-19054389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1CAEBE8D-1DE1-B57B-0AC2-8A1021071C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530" y="1259932"/>
            <a:ext cx="8880940" cy="4209969"/>
          </a:xfrm>
          <a:prstGeom prst="roundRect">
            <a:avLst>
              <a:gd name="adj" fmla="val 9086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96E50C-88A6-5170-B3B8-070A51D26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26935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331D-EC93-9E42-A2AE-EDC04A5E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2F543A60-6A67-C14E-7787-DFDCB03D82E5}"/>
              </a:ext>
            </a:extLst>
          </p:cNvPr>
          <p:cNvGrpSpPr/>
          <p:nvPr/>
        </p:nvGrpSpPr>
        <p:grpSpPr>
          <a:xfrm>
            <a:off x="180190" y="192835"/>
            <a:ext cx="7342828" cy="800106"/>
            <a:chOff x="-587398" y="1408647"/>
            <a:chExt cx="8131707" cy="886066"/>
          </a:xfrm>
        </p:grpSpPr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D8F2AB5A-47BF-0545-B322-6DD98802688B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44302AFE-4E6C-1C19-1F9E-A19646E643BE}"/>
                </a:ext>
              </a:extLst>
            </p:cNvPr>
            <p:cNvSpPr txBox="1"/>
            <p:nvPr/>
          </p:nvSpPr>
          <p:spPr>
            <a:xfrm>
              <a:off x="-38427" y="1528514"/>
              <a:ext cx="7582736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Risultati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Deberta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 (5/5)</a:t>
              </a:r>
            </a:p>
          </p:txBody>
        </p: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C18E75D7-2BBE-055D-80D1-33E860165F4A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17" name="Rectangle: Rounded Corners 7">
                <a:extLst>
                  <a:ext uri="{FF2B5EF4-FFF2-40B4-BE49-F238E27FC236}">
                    <a16:creationId xmlns:a16="http://schemas.microsoft.com/office/drawing/2014/main" id="{3B25928B-D543-127A-F3E6-72577C4110AC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9" name="Graphic 8">
                <a:extLst>
                  <a:ext uri="{FF2B5EF4-FFF2-40B4-BE49-F238E27FC236}">
                    <a16:creationId xmlns:a16="http://schemas.microsoft.com/office/drawing/2014/main" id="{54594A84-0017-D842-A949-545FBDD63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24" name="Immagine 23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95DD213E-C96B-1EAE-6EB8-A4A8B9CA61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30" y="1313288"/>
            <a:ext cx="8880940" cy="4209969"/>
          </a:xfrm>
          <a:prstGeom prst="roundRect">
            <a:avLst>
              <a:gd name="adj" fmla="val 11544"/>
            </a:avLst>
          </a:prstGeom>
          <a:solidFill>
            <a:srgbClr val="FFFFFF">
              <a:alpha val="50196"/>
            </a:srgbClr>
          </a:solidFill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10F8211-FF7E-96B0-A77E-5CB193496360}"/>
              </a:ext>
            </a:extLst>
          </p:cNvPr>
          <p:cNvSpPr txBox="1"/>
          <p:nvPr/>
        </p:nvSpPr>
        <p:spPr>
          <a:xfrm>
            <a:off x="2384833" y="5736892"/>
            <a:ext cx="7422334" cy="765096"/>
          </a:xfrm>
          <a:prstGeom prst="roundRect">
            <a:avLst>
              <a:gd name="adj" fmla="val 27524"/>
            </a:avLst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it-IT" b="1" noProof="0">
                <a:solidFill>
                  <a:srgbClr val="00A699"/>
                </a:solidFill>
              </a:rPr>
              <a:t>F1 </a:t>
            </a:r>
            <a:r>
              <a:rPr lang="it-IT" b="1" noProof="0" err="1">
                <a:solidFill>
                  <a:srgbClr val="00A699"/>
                </a:solidFill>
              </a:rPr>
              <a:t>Legit</a:t>
            </a:r>
            <a:r>
              <a:rPr lang="it-IT" noProof="0"/>
              <a:t>: utile per sintetizzare il trade-off; da leggere insieme a </a:t>
            </a:r>
            <a:br>
              <a:rPr lang="it-IT" noProof="0"/>
            </a:br>
            <a:r>
              <a:rPr lang="it-IT" b="1" noProof="0">
                <a:solidFill>
                  <a:srgbClr val="00A699"/>
                </a:solidFill>
              </a:rPr>
              <a:t>F1 Fake </a:t>
            </a:r>
            <a:r>
              <a:rPr lang="it-IT" noProof="0"/>
              <a:t>per evitare “ottimismo” sulla classe maggioritaria.</a:t>
            </a: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892FB91A-BA66-A060-1E34-2B276875D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124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F131-6324-0923-CE73-B6A152BD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149270E-9511-4807-7141-6495BC66D632}"/>
              </a:ext>
            </a:extLst>
          </p:cNvPr>
          <p:cNvGrpSpPr/>
          <p:nvPr/>
        </p:nvGrpSpPr>
        <p:grpSpPr>
          <a:xfrm>
            <a:off x="204867" y="237751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F6699A-1444-BAFD-E4B6-D07F3C677F2B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247607-E8B7-5599-0EDC-751AE63F4B03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MongoDB</a:t>
              </a:r>
              <a:endParaRPr lang="it-IT" sz="3600" b="1" spc="0" noProof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81BBB4-2F29-1609-2E54-0FE023E0A51D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DC57984-FF17-5795-C78A-8213946405CC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B01AD0C5-59F6-B542-E77C-C4161CAF3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7C0A49-4E99-1C08-61F8-8FE084C9129F}"/>
              </a:ext>
            </a:extLst>
          </p:cNvPr>
          <p:cNvSpPr txBox="1"/>
          <p:nvPr/>
        </p:nvSpPr>
        <p:spPr>
          <a:xfrm>
            <a:off x="613499" y="1848550"/>
            <a:ext cx="6609876" cy="3621179"/>
          </a:xfrm>
          <a:prstGeom prst="roundRect">
            <a:avLst>
              <a:gd name="adj" fmla="val 8770"/>
            </a:avLst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just"/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Ruolo nel Sistema</a:t>
            </a:r>
            <a:endParaRPr lang="it-IT" sz="9600">
              <a:solidFill>
                <a:srgbClr val="404040"/>
              </a:solidFill>
            </a:endParaRPr>
          </a:p>
          <a:p>
            <a:pPr algn="just"/>
            <a:r>
              <a:rPr lang="it-IT" sz="180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Poppins SemiBold"/>
              </a:rPr>
              <a:t>Database </a:t>
            </a:r>
            <a:r>
              <a:rPr lang="it-IT" sz="1800" spc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Poppins SemiBold"/>
              </a:rPr>
              <a:t>NoSQL</a:t>
            </a:r>
            <a:r>
              <a:rPr lang="it-IT" sz="180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Poppins SemiBold"/>
              </a:rPr>
              <a:t> orientato ai documenti, utilizzato per l'archiviazione dei risultati della pipeline di IA e dei metadati.</a:t>
            </a:r>
            <a:endParaRPr lang="it-IT" sz="9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it-IT" sz="1800" b="1" spc="0">
              <a:solidFill>
                <a:srgbClr val="FF5A5F"/>
              </a:solidFill>
              <a:latin typeface="+mj-lt"/>
              <a:cs typeface="Poppins SemiBold"/>
            </a:endParaRPr>
          </a:p>
          <a:p>
            <a:pPr algn="just"/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Vantaggi</a:t>
            </a:r>
            <a:endParaRPr lang="it-IT" sz="1800" spc="0">
              <a:solidFill>
                <a:srgbClr val="000000"/>
              </a:solidFill>
              <a:latin typeface="+mj-lt"/>
              <a:cs typeface="Poppins SemiBold"/>
            </a:endParaRPr>
          </a:p>
          <a:p>
            <a:pPr algn="just">
              <a:lnSpc>
                <a:spcPts val="1700"/>
              </a:lnSpc>
            </a:pPr>
            <a:r>
              <a:rPr lang="it-IT" sz="1800" b="1" spc="0">
                <a:solidFill>
                  <a:srgbClr val="00A699"/>
                </a:solidFill>
                <a:latin typeface="+mj-lt"/>
                <a:cs typeface="Poppins SemiBold"/>
              </a:rPr>
              <a:t>Flessibilità</a:t>
            </a:r>
            <a:r>
              <a:rPr lang="it-IT" sz="1800" spc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Poppins SemiBold"/>
              </a:rPr>
              <a:t>: Gestisce dati semi-strutturati (punteggi di affidabilità, coordinate geografiche, testi) senza schemi rigidi.</a:t>
            </a:r>
            <a:endParaRPr lang="en-US" sz="1800" spc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Poppins SemiBold"/>
            </a:endParaRPr>
          </a:p>
          <a:p>
            <a:pPr algn="just">
              <a:lnSpc>
                <a:spcPts val="1700"/>
              </a:lnSpc>
            </a:pPr>
            <a:endParaRPr lang="it-IT" sz="1800" spc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ts val="1700"/>
              </a:lnSpc>
            </a:pPr>
            <a:r>
              <a:rPr lang="it-IT" sz="1800" b="1" spc="0">
                <a:solidFill>
                  <a:srgbClr val="00A699"/>
                </a:solidFill>
                <a:latin typeface="+mj-lt"/>
                <a:cs typeface="Poppins SemiBold"/>
              </a:rPr>
              <a:t>Eterogeneità</a:t>
            </a:r>
            <a:r>
              <a:rPr lang="it-IT" sz="1800" spc="0">
                <a:solidFill>
                  <a:srgbClr val="404040"/>
                </a:solidFill>
                <a:latin typeface="+mj-lt"/>
                <a:cs typeface="Poppins SemiBold"/>
              </a:rPr>
              <a:t>: Adatto alla variabilità dei dati provenienti da fonti come Inside Airbnb.</a:t>
            </a:r>
            <a:endParaRPr lang="it-IT" sz="1800" spc="0">
              <a:solidFill>
                <a:srgbClr val="000000"/>
              </a:solidFill>
              <a:latin typeface="+mj-lt"/>
              <a:cs typeface="Poppins SemiBold"/>
            </a:endParaRPr>
          </a:p>
          <a:p>
            <a:pPr algn="just">
              <a:lnSpc>
                <a:spcPts val="1700"/>
              </a:lnSpc>
            </a:pPr>
            <a:endParaRPr lang="it-IT" sz="1800" spc="0">
              <a:solidFill>
                <a:srgbClr val="404040"/>
              </a:solidFill>
              <a:latin typeface="+mj-lt"/>
              <a:cs typeface="Poppins SemiBold"/>
            </a:endParaRPr>
          </a:p>
          <a:p>
            <a:pPr algn="just">
              <a:lnSpc>
                <a:spcPts val="1700"/>
              </a:lnSpc>
            </a:pPr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Funzione nel sistema</a:t>
            </a:r>
            <a:endParaRPr lang="it-IT" sz="1800" spc="0">
              <a:solidFill>
                <a:srgbClr val="000000"/>
              </a:solidFill>
              <a:latin typeface="+mj-lt"/>
              <a:cs typeface="Poppins SemiBold"/>
            </a:endParaRPr>
          </a:p>
          <a:p>
            <a:pPr algn="just">
              <a:lnSpc>
                <a:spcPts val="1700"/>
              </a:lnSpc>
            </a:pPr>
            <a:r>
              <a:rPr lang="it-IT" sz="1800" spc="0">
                <a:solidFill>
                  <a:srgbClr val="404040"/>
                </a:solidFill>
                <a:latin typeface="+mj-lt"/>
              </a:rPr>
              <a:t>Supporta la gestione dinamica delle informazioni che devono essere visualizzate sulla mappa del </a:t>
            </a:r>
            <a:r>
              <a:rPr lang="it-IT" sz="1800" spc="0" err="1">
                <a:solidFill>
                  <a:srgbClr val="404040"/>
                </a:solidFill>
                <a:latin typeface="+mj-lt"/>
              </a:rPr>
              <a:t>frontend</a:t>
            </a:r>
            <a:r>
              <a:rPr lang="it-IT" sz="1800" spc="0">
                <a:solidFill>
                  <a:srgbClr val="404040"/>
                </a:solidFill>
                <a:latin typeface="+mj-lt"/>
              </a:rPr>
              <a:t>.</a:t>
            </a:r>
            <a:endParaRPr lang="it-I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D2A87A-84AF-967B-A1B6-91FC7BE9CE3E}"/>
              </a:ext>
            </a:extLst>
          </p:cNvPr>
          <p:cNvSpPr/>
          <p:nvPr/>
        </p:nvSpPr>
        <p:spPr>
          <a:xfrm>
            <a:off x="7821936" y="2048101"/>
            <a:ext cx="3927995" cy="317281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7" name="Graphic 3" descr="Heart with solid fill">
            <a:extLst>
              <a:ext uri="{FF2B5EF4-FFF2-40B4-BE49-F238E27FC236}">
                <a16:creationId xmlns:a16="http://schemas.microsoft.com/office/drawing/2014/main" id="{1EA904E2-5D08-A59B-A1C7-39E4D50C7839}"/>
              </a:ext>
            </a:extLst>
          </p:cNvPr>
          <p:cNvSpPr/>
          <p:nvPr/>
        </p:nvSpPr>
        <p:spPr>
          <a:xfrm>
            <a:off x="11224693" y="2358487"/>
            <a:ext cx="353808" cy="318121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73CAE43-6E13-696E-F7D1-382C87A44B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8733" r="8733"/>
          <a:stretch>
            <a:fillRect/>
          </a:stretch>
        </p:blipFill>
        <p:spPr>
          <a:xfrm>
            <a:off x="7821936" y="2048101"/>
            <a:ext cx="3927995" cy="3172810"/>
          </a:xfrm>
        </p:spPr>
      </p:pic>
      <p:sp>
        <p:nvSpPr>
          <p:cNvPr id="5" name="Graphic 3" descr="Heart with solid fill">
            <a:extLst>
              <a:ext uri="{FF2B5EF4-FFF2-40B4-BE49-F238E27FC236}">
                <a16:creationId xmlns:a16="http://schemas.microsoft.com/office/drawing/2014/main" id="{79F9F9F3-AF2A-5369-FB2B-653AB3D0C04E}"/>
              </a:ext>
            </a:extLst>
          </p:cNvPr>
          <p:cNvSpPr/>
          <p:nvPr/>
        </p:nvSpPr>
        <p:spPr>
          <a:xfrm>
            <a:off x="11221606" y="2358487"/>
            <a:ext cx="354838" cy="321838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F020773-86BE-C65D-1643-F07F67780F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C34443-EB9F-F48B-3EFA-A2A489B6DF78}"/>
              </a:ext>
            </a:extLst>
          </p:cNvPr>
          <p:cNvSpPr/>
          <p:nvPr/>
        </p:nvSpPr>
        <p:spPr>
          <a:xfrm>
            <a:off x="7831705" y="2038331"/>
            <a:ext cx="3927995" cy="317281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7" name="Graphic 3" descr="Heart with solid fill">
            <a:extLst>
              <a:ext uri="{FF2B5EF4-FFF2-40B4-BE49-F238E27FC236}">
                <a16:creationId xmlns:a16="http://schemas.microsoft.com/office/drawing/2014/main" id="{D9002B73-6FE1-F67D-A40F-FCA7CAB37C1E}"/>
              </a:ext>
            </a:extLst>
          </p:cNvPr>
          <p:cNvSpPr/>
          <p:nvPr/>
        </p:nvSpPr>
        <p:spPr>
          <a:xfrm>
            <a:off x="11234462" y="2348717"/>
            <a:ext cx="353808" cy="318121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3D7E80C5-D604-D0EA-B7E6-2974AE2D62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33" r="8733"/>
          <a:stretch>
            <a:fillRect/>
          </a:stretch>
        </p:blipFill>
        <p:spPr>
          <a:xfrm>
            <a:off x="7812167" y="2057871"/>
            <a:ext cx="3927995" cy="3172810"/>
          </a:xfrm>
          <a:custGeom>
            <a:avLst/>
            <a:gdLst>
              <a:gd name="connsiteX0" fmla="*/ 249542 w 3927995"/>
              <a:gd name="connsiteY0" fmla="*/ 0 h 3172810"/>
              <a:gd name="connsiteX1" fmla="*/ 3678453 w 3927995"/>
              <a:gd name="connsiteY1" fmla="*/ 0 h 3172810"/>
              <a:gd name="connsiteX2" fmla="*/ 3927995 w 3927995"/>
              <a:gd name="connsiteY2" fmla="*/ 249542 h 3172810"/>
              <a:gd name="connsiteX3" fmla="*/ 3927995 w 3927995"/>
              <a:gd name="connsiteY3" fmla="*/ 2923268 h 3172810"/>
              <a:gd name="connsiteX4" fmla="*/ 3678453 w 3927995"/>
              <a:gd name="connsiteY4" fmla="*/ 3172810 h 3172810"/>
              <a:gd name="connsiteX5" fmla="*/ 249542 w 3927995"/>
              <a:gd name="connsiteY5" fmla="*/ 3172810 h 3172810"/>
              <a:gd name="connsiteX6" fmla="*/ 0 w 3927995"/>
              <a:gd name="connsiteY6" fmla="*/ 2923268 h 3172810"/>
              <a:gd name="connsiteX7" fmla="*/ 0 w 3927995"/>
              <a:gd name="connsiteY7" fmla="*/ 249542 h 3172810"/>
              <a:gd name="connsiteX8" fmla="*/ 249542 w 3927995"/>
              <a:gd name="connsiteY8" fmla="*/ 0 h 31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995" h="3172810">
                <a:moveTo>
                  <a:pt x="249542" y="0"/>
                </a:moveTo>
                <a:lnTo>
                  <a:pt x="3678453" y="0"/>
                </a:lnTo>
                <a:cubicBezTo>
                  <a:pt x="3816271" y="0"/>
                  <a:pt x="3927995" y="111724"/>
                  <a:pt x="3927995" y="249542"/>
                </a:cubicBezTo>
                <a:lnTo>
                  <a:pt x="3927995" y="2923268"/>
                </a:lnTo>
                <a:cubicBezTo>
                  <a:pt x="3927995" y="3061086"/>
                  <a:pt x="3816271" y="3172810"/>
                  <a:pt x="3678453" y="3172810"/>
                </a:cubicBezTo>
                <a:lnTo>
                  <a:pt x="249542" y="3172810"/>
                </a:lnTo>
                <a:cubicBezTo>
                  <a:pt x="111724" y="3172810"/>
                  <a:pt x="0" y="3061086"/>
                  <a:pt x="0" y="2923268"/>
                </a:cubicBezTo>
                <a:lnTo>
                  <a:pt x="0" y="249542"/>
                </a:lnTo>
                <a:cubicBezTo>
                  <a:pt x="0" y="111724"/>
                  <a:pt x="111724" y="0"/>
                  <a:pt x="249542" y="0"/>
                </a:cubicBezTo>
                <a:close/>
              </a:path>
            </a:pathLst>
          </a:custGeom>
        </p:spPr>
      </p:pic>
      <p:sp>
        <p:nvSpPr>
          <p:cNvPr id="23" name="Graphic 3" descr="Heart with solid fill">
            <a:extLst>
              <a:ext uri="{FF2B5EF4-FFF2-40B4-BE49-F238E27FC236}">
                <a16:creationId xmlns:a16="http://schemas.microsoft.com/office/drawing/2014/main" id="{FE56795D-6662-07F0-4403-872171D055C8}"/>
              </a:ext>
            </a:extLst>
          </p:cNvPr>
          <p:cNvSpPr/>
          <p:nvPr/>
        </p:nvSpPr>
        <p:spPr>
          <a:xfrm>
            <a:off x="11231375" y="2348717"/>
            <a:ext cx="354838" cy="321838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rgbClr val="FF0000"/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58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5" grpId="0" animBg="1"/>
      <p:bldP spid="15" grpId="0" animBg="1"/>
      <p:bldP spid="17" grpId="0" animBg="1"/>
      <p:bldP spid="23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22797" y="255681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FastAPI</a:t>
              </a:r>
              <a:endParaRPr lang="it-IT" sz="3600" b="1" spc="0" noProof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A58F5DA-79A3-0824-2F44-A42A12D0A6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28104" t="15152" r="27451" b="14024"/>
          <a:stretch>
            <a:fillRect/>
          </a:stretch>
        </p:blipFill>
        <p:spPr>
          <a:xfrm>
            <a:off x="1176581" y="2748341"/>
            <a:ext cx="1927002" cy="1990211"/>
          </a:xfr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0A36EA6-A6DF-BEBB-6999-DE0B4778E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33</a:t>
            </a:fld>
            <a:endParaRPr lang="it-IT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19D6E-5977-8C7B-5FD8-00F27044A281}"/>
              </a:ext>
            </a:extLst>
          </p:cNvPr>
          <p:cNvSpPr txBox="1"/>
          <p:nvPr/>
        </p:nvSpPr>
        <p:spPr>
          <a:xfrm>
            <a:off x="3877872" y="1836052"/>
            <a:ext cx="7671870" cy="4126141"/>
          </a:xfrm>
          <a:prstGeom prst="roundRect">
            <a:avLst>
              <a:gd name="adj" fmla="val 11055"/>
            </a:avLst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just">
              <a:lnSpc>
                <a:spcPts val="2100"/>
              </a:lnSpc>
            </a:pPr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Ruolo nel Sistema</a:t>
            </a:r>
            <a:endParaRPr lang="it-IT" sz="9600">
              <a:solidFill>
                <a:srgbClr val="404040"/>
              </a:solidFill>
              <a:latin typeface="Nunito"/>
            </a:endParaRPr>
          </a:p>
          <a:p>
            <a:pPr algn="just">
              <a:lnSpc>
                <a:spcPts val="2100"/>
              </a:lnSpc>
            </a:pPr>
            <a:r>
              <a:rPr lang="it-IT" sz="1800" spc="0">
                <a:solidFill>
                  <a:schemeClr val="tx1"/>
                </a:solidFill>
                <a:latin typeface="Nunito"/>
                <a:cs typeface="Poppins SemiBold"/>
              </a:rPr>
              <a:t>Framework Python per lo sviluppo di REST API ad alte prestazioni.</a:t>
            </a:r>
            <a:endParaRPr lang="it-IT" sz="1800" spc="0">
              <a:solidFill>
                <a:schemeClr val="tx1"/>
              </a:solidFill>
              <a:latin typeface="Nunito"/>
            </a:endParaRPr>
          </a:p>
          <a:p>
            <a:pPr algn="just">
              <a:lnSpc>
                <a:spcPts val="2100"/>
              </a:lnSpc>
            </a:pPr>
            <a:endParaRPr lang="it-IT" sz="1800" b="1" spc="0">
              <a:solidFill>
                <a:srgbClr val="FF5A5F"/>
              </a:solidFill>
              <a:latin typeface="+mj-lt"/>
              <a:cs typeface="Poppins SemiBold"/>
            </a:endParaRPr>
          </a:p>
          <a:p>
            <a:pPr algn="just">
              <a:lnSpc>
                <a:spcPts val="2100"/>
              </a:lnSpc>
            </a:pPr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Vantaggi</a:t>
            </a:r>
            <a:endParaRPr lang="en-US" sz="1800" spc="0">
              <a:solidFill>
                <a:schemeClr val="tx1"/>
              </a:solidFill>
              <a:latin typeface="+mj-lt"/>
              <a:cs typeface="Poppins SemiBold"/>
            </a:endParaRPr>
          </a:p>
          <a:p>
            <a:pPr algn="just">
              <a:lnSpc>
                <a:spcPts val="2100"/>
              </a:lnSpc>
            </a:pPr>
            <a:r>
              <a:rPr lang="it-IT" sz="1800" spc="0">
                <a:solidFill>
                  <a:schemeClr val="tx1"/>
                </a:solidFill>
                <a:latin typeface="+mj-lt"/>
              </a:rPr>
              <a:t>Supporto nativo alle </a:t>
            </a:r>
            <a:r>
              <a:rPr lang="it-IT" sz="1800" b="1" spc="0">
                <a:solidFill>
                  <a:srgbClr val="00A699"/>
                </a:solidFill>
                <a:latin typeface="+mj-lt"/>
              </a:rPr>
              <a:t>operazioni asincrone</a:t>
            </a:r>
            <a:r>
              <a:rPr lang="it-IT" sz="1800" spc="0">
                <a:solidFill>
                  <a:schemeClr val="tx1"/>
                </a:solidFill>
                <a:latin typeface="+mj-lt"/>
              </a:rPr>
              <a:t>.</a:t>
            </a:r>
            <a:endParaRPr lang="en-US" sz="1800" spc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ts val="2100"/>
              </a:lnSpc>
            </a:pPr>
            <a:endParaRPr lang="it-IT" sz="1800" spc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ts val="2100"/>
              </a:lnSpc>
            </a:pPr>
            <a:r>
              <a:rPr lang="it-IT" sz="1800" b="1" spc="0">
                <a:solidFill>
                  <a:srgbClr val="00A699"/>
                </a:solidFill>
                <a:latin typeface="+mj-lt"/>
              </a:rPr>
              <a:t>Validazione automatica</a:t>
            </a:r>
            <a:r>
              <a:rPr lang="it-IT" sz="1800" spc="0">
                <a:solidFill>
                  <a:schemeClr val="tx1"/>
                </a:solidFill>
                <a:latin typeface="+mj-lt"/>
              </a:rPr>
              <a:t> dei dati.</a:t>
            </a:r>
            <a:endParaRPr lang="en-US" sz="1800" spc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ts val="2100"/>
              </a:lnSpc>
            </a:pPr>
            <a:endParaRPr lang="it-IT" sz="1800" spc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ts val="2100"/>
              </a:lnSpc>
            </a:pPr>
            <a:r>
              <a:rPr lang="it-IT" sz="1800" spc="0">
                <a:solidFill>
                  <a:schemeClr val="tx1"/>
                </a:solidFill>
                <a:latin typeface="+mj-lt"/>
              </a:rPr>
              <a:t>Integrazione fluida con l'ecosistema Python (</a:t>
            </a:r>
            <a:r>
              <a:rPr lang="it-IT" sz="1800" spc="0" err="1">
                <a:solidFill>
                  <a:schemeClr val="tx1"/>
                </a:solidFill>
                <a:latin typeface="+mj-lt"/>
              </a:rPr>
              <a:t>PyTorch</a:t>
            </a:r>
            <a:r>
              <a:rPr lang="it-IT" sz="1800" spc="0">
                <a:solidFill>
                  <a:schemeClr val="tx1"/>
                </a:solidFill>
                <a:latin typeface="+mj-lt"/>
              </a:rPr>
              <a:t>, </a:t>
            </a:r>
            <a:r>
              <a:rPr lang="it-IT" sz="1800" spc="0" err="1">
                <a:solidFill>
                  <a:schemeClr val="tx1"/>
                </a:solidFill>
                <a:latin typeface="+mj-lt"/>
              </a:rPr>
              <a:t>Hugging</a:t>
            </a:r>
            <a:r>
              <a:rPr lang="it-IT" sz="1800" spc="0">
                <a:solidFill>
                  <a:schemeClr val="tx1"/>
                </a:solidFill>
                <a:latin typeface="+mj-lt"/>
              </a:rPr>
              <a:t> Face).</a:t>
            </a:r>
            <a:endParaRPr lang="it-IT">
              <a:solidFill>
                <a:schemeClr val="tx1"/>
              </a:solidFill>
            </a:endParaRPr>
          </a:p>
          <a:p>
            <a:pPr algn="just">
              <a:lnSpc>
                <a:spcPts val="2100"/>
              </a:lnSpc>
            </a:pPr>
            <a:endParaRPr lang="it-IT" sz="1800" spc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2100"/>
              </a:lnSpc>
            </a:pPr>
            <a:r>
              <a:rPr lang="it-IT" sz="1800" b="1" spc="0">
                <a:solidFill>
                  <a:srgbClr val="FF5A5F"/>
                </a:solidFill>
                <a:latin typeface="+mj-lt"/>
                <a:cs typeface="Poppins SemiBold"/>
              </a:rPr>
              <a:t>Funzione nel sistema</a:t>
            </a:r>
            <a:endParaRPr lang="it-IT" sz="1800" spc="0">
              <a:solidFill>
                <a:srgbClr val="000000"/>
              </a:solidFill>
              <a:latin typeface="+mj-lt"/>
              <a:cs typeface="Poppins SemiBold"/>
            </a:endParaRPr>
          </a:p>
          <a:p>
            <a:pPr algn="just">
              <a:lnSpc>
                <a:spcPts val="2100"/>
              </a:lnSpc>
            </a:pPr>
            <a:r>
              <a:rPr lang="it-IT" sz="1800" spc="0">
                <a:solidFill>
                  <a:schemeClr val="tx1"/>
                </a:solidFill>
                <a:latin typeface="+mj-lt"/>
                <a:cs typeface="Poppins SemiBold"/>
              </a:rPr>
              <a:t>Agisce da ponte tra il database </a:t>
            </a:r>
            <a:r>
              <a:rPr lang="it-IT" sz="1800" spc="0" err="1">
                <a:solidFill>
                  <a:schemeClr val="tx1"/>
                </a:solidFill>
                <a:latin typeface="+mj-lt"/>
                <a:cs typeface="Poppins SemiBold"/>
              </a:rPr>
              <a:t>MongoDB</a:t>
            </a:r>
            <a:r>
              <a:rPr lang="it-IT" sz="1800" spc="0">
                <a:solidFill>
                  <a:schemeClr val="tx1"/>
                </a:solidFill>
                <a:latin typeface="+mj-lt"/>
                <a:cs typeface="Poppins SemiBold"/>
              </a:rPr>
              <a:t> e il </a:t>
            </a:r>
            <a:r>
              <a:rPr lang="it-IT" sz="1800" spc="0" err="1">
                <a:solidFill>
                  <a:schemeClr val="tx1"/>
                </a:solidFill>
                <a:latin typeface="+mj-lt"/>
                <a:cs typeface="Poppins SemiBold"/>
              </a:rPr>
              <a:t>frontend</a:t>
            </a:r>
            <a:r>
              <a:rPr lang="it-IT" sz="1800" spc="0">
                <a:solidFill>
                  <a:schemeClr val="tx1"/>
                </a:solidFill>
                <a:latin typeface="+mj-lt"/>
                <a:cs typeface="Poppins SemiBold"/>
              </a:rPr>
              <a:t> in Flutter, esponendo i livelli di affidabilità calcolati e i metadati geografici in modo sicuro e strutturato.</a:t>
            </a:r>
          </a:p>
        </p:txBody>
      </p:sp>
    </p:spTree>
    <p:extLst>
      <p:ext uri="{BB962C8B-B14F-4D97-AF65-F5344CB8AC3E}">
        <p14:creationId xmlns:p14="http://schemas.microsoft.com/office/powerpoint/2010/main" val="3800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AE4B-1762-5D75-7AC9-9A07A91A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25EBB49-B60F-8573-2F0A-EFD528F445A0}"/>
              </a:ext>
            </a:extLst>
          </p:cNvPr>
          <p:cNvGrpSpPr/>
          <p:nvPr/>
        </p:nvGrpSpPr>
        <p:grpSpPr>
          <a:xfrm>
            <a:off x="3502110" y="1190581"/>
            <a:ext cx="5092765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0997F6C-7221-6D29-5414-2AA87E143CFA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4E49E4-D0E9-2AB2-9677-74C0AED47E3C}"/>
                </a:ext>
              </a:extLst>
            </p:cNvPr>
            <p:cNvSpPr txBox="1"/>
            <p:nvPr/>
          </p:nvSpPr>
          <p:spPr>
            <a:xfrm>
              <a:off x="3722843" y="1528514"/>
              <a:ext cx="38224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  <a:cs typeface="Poppins SemiBold"/>
                </a:rPr>
                <a:t>Flutter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3221DB-5353-49D9-29D6-4A92CD4AF2CE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B1B816-6C6B-CDB0-9A08-238EACD98C2A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7C7E6B93-53AA-26A8-7CF9-067BB7DBD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374B4E1-1375-F7D5-BC0B-46E37DD375D6}"/>
              </a:ext>
            </a:extLst>
          </p:cNvPr>
          <p:cNvSpPr/>
          <p:nvPr/>
        </p:nvSpPr>
        <p:spPr>
          <a:xfrm>
            <a:off x="524341" y="3723430"/>
            <a:ext cx="2493931" cy="2305851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B28A1F7-4B3B-B31D-0B80-744451475276}"/>
              </a:ext>
            </a:extLst>
          </p:cNvPr>
          <p:cNvSpPr/>
          <p:nvPr/>
        </p:nvSpPr>
        <p:spPr>
          <a:xfrm>
            <a:off x="9016819" y="1196974"/>
            <a:ext cx="2709954" cy="2260557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57AFDE-5EB7-2570-EA81-C966034F7476}"/>
              </a:ext>
            </a:extLst>
          </p:cNvPr>
          <p:cNvSpPr/>
          <p:nvPr/>
        </p:nvSpPr>
        <p:spPr>
          <a:xfrm>
            <a:off x="9016819" y="3825831"/>
            <a:ext cx="2709954" cy="220345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A153354-11FB-2BAF-9F0C-81A96D0AF6C4}"/>
              </a:ext>
            </a:extLst>
          </p:cNvPr>
          <p:cNvSpPr/>
          <p:nvPr/>
        </p:nvSpPr>
        <p:spPr>
          <a:xfrm>
            <a:off x="524341" y="1196974"/>
            <a:ext cx="2493931" cy="223202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pic>
        <p:nvPicPr>
          <p:cNvPr id="50" name="Picture Placeholder 49" descr="A living room with a fireplace and couches&#10;&#10;Description automatically generated">
            <a:extLst>
              <a:ext uri="{FF2B5EF4-FFF2-40B4-BE49-F238E27FC236}">
                <a16:creationId xmlns:a16="http://schemas.microsoft.com/office/drawing/2014/main" id="{968F611F-C35F-BADE-9B09-B762E024C9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12755"/>
          <a:stretch>
            <a:fillRect/>
          </a:stretch>
        </p:blipFill>
        <p:spPr/>
      </p:pic>
      <p:pic>
        <p:nvPicPr>
          <p:cNvPr id="52" name="Picture Placeholder 51" descr="A bedroom with a bed and a bench&#10;&#10;Description automatically generated">
            <a:extLst>
              <a:ext uri="{FF2B5EF4-FFF2-40B4-BE49-F238E27FC236}">
                <a16:creationId xmlns:a16="http://schemas.microsoft.com/office/drawing/2014/main" id="{37A8606E-B8A0-BB65-7295-98FF7AD765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r="13915"/>
          <a:stretch>
            <a:fillRect/>
          </a:stretch>
        </p:blipFill>
        <p:spPr/>
      </p:pic>
      <p:pic>
        <p:nvPicPr>
          <p:cNvPr id="54" name="Picture Placeholder 53" descr="A living room with a tv and a couch&#10;&#10;Description automatically generated">
            <a:extLst>
              <a:ext uri="{FF2B5EF4-FFF2-40B4-BE49-F238E27FC236}">
                <a16:creationId xmlns:a16="http://schemas.microsoft.com/office/drawing/2014/main" id="{572490FE-50A2-FE76-E1F2-A7444257FC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r="10058"/>
          <a:stretch>
            <a:fillRect/>
          </a:stretch>
        </p:blipFill>
        <p:spPr/>
      </p:pic>
      <p:pic>
        <p:nvPicPr>
          <p:cNvPr id="56" name="Picture Placeholder 55" descr="A deck with chairs and a railing&#10;&#10;Description automatically generated">
            <a:extLst>
              <a:ext uri="{FF2B5EF4-FFF2-40B4-BE49-F238E27FC236}">
                <a16:creationId xmlns:a16="http://schemas.microsoft.com/office/drawing/2014/main" id="{CC15B8FD-1949-F241-6CB3-6CAFA51AA6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 b="7440"/>
          <a:stretch>
            <a:fillRect/>
          </a:stretch>
        </p:blipFill>
        <p:spPr/>
      </p:pic>
      <p:sp>
        <p:nvSpPr>
          <p:cNvPr id="3" name="Graphic 3" descr="Heart with solid fill">
            <a:extLst>
              <a:ext uri="{FF2B5EF4-FFF2-40B4-BE49-F238E27FC236}">
                <a16:creationId xmlns:a16="http://schemas.microsoft.com/office/drawing/2014/main" id="{E3B3CA8E-AB73-A454-D43F-CFC9F03862DC}"/>
              </a:ext>
            </a:extLst>
          </p:cNvPr>
          <p:cNvSpPr/>
          <p:nvPr/>
        </p:nvSpPr>
        <p:spPr>
          <a:xfrm>
            <a:off x="2535537" y="1419351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5" name="Graphic 3" descr="Heart with solid fill">
            <a:extLst>
              <a:ext uri="{FF2B5EF4-FFF2-40B4-BE49-F238E27FC236}">
                <a16:creationId xmlns:a16="http://schemas.microsoft.com/office/drawing/2014/main" id="{F186B528-8B82-6FCD-CBC1-96E38520749A}"/>
              </a:ext>
            </a:extLst>
          </p:cNvPr>
          <p:cNvSpPr/>
          <p:nvPr/>
        </p:nvSpPr>
        <p:spPr>
          <a:xfrm>
            <a:off x="2535537" y="3955755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8724987D-D4FB-1743-8F17-48530E06430C}"/>
              </a:ext>
            </a:extLst>
          </p:cNvPr>
          <p:cNvSpPr/>
          <p:nvPr/>
        </p:nvSpPr>
        <p:spPr>
          <a:xfrm>
            <a:off x="11299674" y="1419351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7" name="Graphic 3" descr="Heart with solid fill">
            <a:extLst>
              <a:ext uri="{FF2B5EF4-FFF2-40B4-BE49-F238E27FC236}">
                <a16:creationId xmlns:a16="http://schemas.microsoft.com/office/drawing/2014/main" id="{0E5DB816-977F-FE35-EB22-B524DC9FE559}"/>
              </a:ext>
            </a:extLst>
          </p:cNvPr>
          <p:cNvSpPr/>
          <p:nvPr/>
        </p:nvSpPr>
        <p:spPr>
          <a:xfrm>
            <a:off x="11299674" y="3955755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2F043F-98AB-47F5-8C38-CD30DE10AA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34</a:t>
            </a:fld>
            <a:endParaRPr lang="it-IT" noProof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D76B79-E195-BB16-8CCF-3E3E119E8098}"/>
              </a:ext>
            </a:extLst>
          </p:cNvPr>
          <p:cNvSpPr txBox="1"/>
          <p:nvPr/>
        </p:nvSpPr>
        <p:spPr>
          <a:xfrm>
            <a:off x="3949290" y="3048000"/>
            <a:ext cx="419509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>
                <a:ea typeface="+mn-lt"/>
                <a:cs typeface="+mn-lt"/>
              </a:rPr>
              <a:t>L’interfaccia è sviluppata con il framework </a:t>
            </a:r>
            <a:r>
              <a:rPr lang="it-IT" b="1">
                <a:solidFill>
                  <a:srgbClr val="00A699"/>
                </a:solidFill>
                <a:ea typeface="+mn-lt"/>
                <a:cs typeface="+mn-lt"/>
              </a:rPr>
              <a:t>Flutter</a:t>
            </a:r>
            <a:r>
              <a:rPr lang="it-IT">
                <a:ea typeface="+mn-lt"/>
                <a:cs typeface="+mn-lt"/>
              </a:rPr>
              <a:t> per garantire una navigazione fluida e intuitiva. </a:t>
            </a:r>
          </a:p>
          <a:p>
            <a:pPr algn="just"/>
            <a:br>
              <a:rPr lang="it-IT">
                <a:ea typeface="+mn-lt"/>
                <a:cs typeface="+mn-lt"/>
              </a:rPr>
            </a:br>
            <a:r>
              <a:rPr lang="it-IT">
                <a:ea typeface="+mn-lt"/>
                <a:cs typeface="+mn-lt"/>
              </a:rPr>
              <a:t>Il sistema comunica in modo asincrono con il </a:t>
            </a:r>
            <a:r>
              <a:rPr lang="it-IT" err="1">
                <a:ea typeface="+mn-lt"/>
                <a:cs typeface="+mn-lt"/>
              </a:rPr>
              <a:t>backend</a:t>
            </a:r>
            <a:r>
              <a:rPr lang="it-IT">
                <a:ea typeface="+mn-lt"/>
                <a:cs typeface="+mn-lt"/>
              </a:rPr>
              <a:t> via </a:t>
            </a:r>
            <a:r>
              <a:rPr lang="it-IT" b="1" err="1">
                <a:solidFill>
                  <a:srgbClr val="00A699"/>
                </a:solidFill>
                <a:ea typeface="+mn-lt"/>
                <a:cs typeface="+mn-lt"/>
              </a:rPr>
              <a:t>FastAPI</a:t>
            </a:r>
            <a:r>
              <a:rPr lang="it-IT">
                <a:ea typeface="+mn-lt"/>
                <a:cs typeface="+mn-lt"/>
              </a:rPr>
              <a:t>, trasformando analisi complesse in informazioni accessibili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8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26" grpId="0" animBg="1"/>
      <p:bldP spid="27" grpId="0" animBg="1"/>
      <p:bldP spid="3" grpId="0" animBg="1"/>
      <p:bldP spid="5" grpId="0" animBg="1"/>
      <p:bldP spid="6" grpId="0" animBg="1"/>
      <p:bldP spid="7" grpId="0" animBg="1"/>
      <p:bldP spid="1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7CBEB-AFE0-8815-67E8-9E9B2AB2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6A35662-11D6-953A-26A4-B638E59D4548}"/>
              </a:ext>
            </a:extLst>
          </p:cNvPr>
          <p:cNvGrpSpPr/>
          <p:nvPr/>
        </p:nvGrpSpPr>
        <p:grpSpPr>
          <a:xfrm>
            <a:off x="3725630" y="448901"/>
            <a:ext cx="5092765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B2735FF-E732-958B-2CFD-F3BA33456DA3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87C000-5057-BD61-0F55-02C05F172213}"/>
                </a:ext>
              </a:extLst>
            </p:cNvPr>
            <p:cNvSpPr txBox="1"/>
            <p:nvPr/>
          </p:nvSpPr>
          <p:spPr>
            <a:xfrm>
              <a:off x="3722843" y="1528514"/>
              <a:ext cx="38224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  <a:cs typeface="Poppins SemiBold"/>
                </a:rPr>
                <a:t>Demo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38ABE3-7802-164E-9154-D7AD3E78C1BA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F6E648F-4663-60AB-2A08-E07CA5CDAC17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6A0F5F2-3369-8895-CF90-E445FDDDA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0C5A6-D115-065A-38BD-53AA1A0025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34" name="Immagine 33" descr="Immagine che contiene mapp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45140985-74F6-CF83-6316-754DB077D6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475" r="27709" b="-274"/>
          <a:stretch>
            <a:fillRect/>
          </a:stretch>
        </p:blipFill>
        <p:spPr>
          <a:xfrm>
            <a:off x="1148708" y="1577216"/>
            <a:ext cx="4651932" cy="4833537"/>
          </a:xfrm>
          <a:prstGeom prst="rect">
            <a:avLst/>
          </a:prstGeom>
          <a:effectLst>
            <a:outerShdw blurRad="50800" dist="38100" dir="2700000">
              <a:srgbClr val="000000">
                <a:alpha val="51000"/>
              </a:srgbClr>
            </a:outerShdw>
          </a:effectLst>
        </p:spPr>
      </p:pic>
      <p:pic>
        <p:nvPicPr>
          <p:cNvPr id="38" name="Immagine 37" descr="Immagine che contiene testo, schermata, mappa&#10;&#10;Il contenuto generato dall&amp;#39;IA potrebbe non essere corretto.">
            <a:extLst>
              <a:ext uri="{FF2B5EF4-FFF2-40B4-BE49-F238E27FC236}">
                <a16:creationId xmlns:a16="http://schemas.microsoft.com/office/drawing/2014/main" id="{76F8B7AE-B5BD-971F-B8DC-1AC5DD285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151" t="-79" r="22288" b="-281"/>
          <a:stretch>
            <a:fillRect/>
          </a:stretch>
        </p:blipFill>
        <p:spPr>
          <a:xfrm>
            <a:off x="6399530" y="1516698"/>
            <a:ext cx="4838361" cy="48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220342" y="1061925"/>
            <a:ext cx="7857568" cy="886066"/>
            <a:chOff x="538941" y="1408647"/>
            <a:chExt cx="7857568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538941" y="1408647"/>
              <a:ext cx="7857568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819589" y="1528514"/>
              <a:ext cx="5943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Insegnamenti appresi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4B6F12C0-2F65-2B66-9370-644FEA11FF8B}"/>
              </a:ext>
            </a:extLst>
          </p:cNvPr>
          <p:cNvGrpSpPr/>
          <p:nvPr/>
        </p:nvGrpSpPr>
        <p:grpSpPr>
          <a:xfrm>
            <a:off x="927267" y="2456551"/>
            <a:ext cx="9795447" cy="927044"/>
            <a:chOff x="927267" y="2456551"/>
            <a:chExt cx="9795447" cy="92704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2946E-EF2A-2A57-84A5-C7955D2A9EC2}"/>
                </a:ext>
              </a:extLst>
            </p:cNvPr>
            <p:cNvSpPr/>
            <p:nvPr/>
          </p:nvSpPr>
          <p:spPr>
            <a:xfrm>
              <a:off x="927267" y="2456551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3600" b="1"/>
                <a:t>1</a:t>
              </a:r>
              <a:endParaRPr lang="it-IT" sz="3600" b="1" noProof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C4F92-105B-8FA8-89F4-F8E554F6CF97}"/>
                </a:ext>
              </a:extLst>
            </p:cNvPr>
            <p:cNvSpPr txBox="1"/>
            <p:nvPr/>
          </p:nvSpPr>
          <p:spPr>
            <a:xfrm>
              <a:off x="1981734" y="2555770"/>
              <a:ext cx="8740980" cy="75341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600">
                  <a:latin typeface="Nunito"/>
                </a:rPr>
                <a:t>Abbiamo imparato che per trovare le recensioni false non basta un solo strumento, </a:t>
              </a:r>
            </a:p>
            <a:p>
              <a:r>
                <a:rPr lang="it-IT" sz="1600">
                  <a:latin typeface="Nunito"/>
                </a:rPr>
                <a:t>ma serve unire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statistica</a:t>
              </a:r>
              <a:r>
                <a:rPr lang="it-IT" sz="1600">
                  <a:latin typeface="Nunito"/>
                </a:rPr>
                <a:t>,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intelligenza artificiale</a:t>
              </a:r>
              <a:r>
                <a:rPr lang="it-IT" sz="1600">
                  <a:latin typeface="Nunito"/>
                </a:rPr>
                <a:t> e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mappe geografiche</a:t>
              </a:r>
              <a:r>
                <a:rPr lang="it-IT" sz="1600">
                  <a:latin typeface="Nunito"/>
                </a:rPr>
                <a:t>.</a:t>
              </a:r>
            </a:p>
            <a:p>
              <a:r>
                <a:rPr lang="it-IT" sz="1600">
                  <a:latin typeface="Nunito"/>
                </a:rPr>
                <a:t>I modelli moderni come </a:t>
              </a:r>
              <a:r>
                <a:rPr lang="it-IT" sz="1600" b="1" err="1">
                  <a:solidFill>
                    <a:srgbClr val="00A699"/>
                  </a:solidFill>
                  <a:latin typeface="Nunito"/>
                </a:rPr>
                <a:t>DeBERTa</a:t>
              </a:r>
              <a:r>
                <a:rPr lang="it-IT" sz="16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600">
                  <a:latin typeface="Nunito"/>
                </a:rPr>
                <a:t>sono i più bravi a capire il significato delle parole.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395EF9F0-4AB0-7B90-0348-AD3A57FD0AC0}"/>
              </a:ext>
            </a:extLst>
          </p:cNvPr>
          <p:cNvGrpSpPr/>
          <p:nvPr/>
        </p:nvGrpSpPr>
        <p:grpSpPr>
          <a:xfrm>
            <a:off x="956859" y="4856738"/>
            <a:ext cx="8663545" cy="927044"/>
            <a:chOff x="956859" y="4856738"/>
            <a:chExt cx="8663545" cy="92704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1119690-7E93-AED0-80B7-126FBEFB909C}"/>
                </a:ext>
              </a:extLst>
            </p:cNvPr>
            <p:cNvSpPr/>
            <p:nvPr/>
          </p:nvSpPr>
          <p:spPr>
            <a:xfrm>
              <a:off x="956859" y="4856738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3600" b="1"/>
                <a:t>3</a:t>
              </a:r>
              <a:endParaRPr lang="it-IT" sz="3600" b="1" noProof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202484-9B32-87B4-F01E-219CB295ACAB}"/>
                </a:ext>
              </a:extLst>
            </p:cNvPr>
            <p:cNvSpPr txBox="1"/>
            <p:nvPr/>
          </p:nvSpPr>
          <p:spPr>
            <a:xfrm>
              <a:off x="1981734" y="4993024"/>
              <a:ext cx="7638670" cy="75341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600">
                  <a:latin typeface="Nunito"/>
                </a:rPr>
                <a:t>Abbiamo appreso che un’analisi dei dati è utile solo se chiunque può capirla. Usare una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mappa interattiva</a:t>
              </a:r>
              <a:r>
                <a:rPr lang="it-IT" sz="1600">
                  <a:latin typeface="Nunito"/>
                </a:rPr>
                <a:t> trasforma calcoli molto complessi </a:t>
              </a:r>
              <a:r>
                <a:rPr lang="it-IT" sz="1600" noProof="0">
                  <a:latin typeface="Nunito"/>
                </a:rPr>
                <a:t>in </a:t>
              </a:r>
              <a:r>
                <a:rPr lang="it-IT" sz="1600">
                  <a:latin typeface="Nunito"/>
                </a:rPr>
                <a:t>un aiuto concreto e immediato per l'utente.</a:t>
              </a: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23C5-CD9C-47AA-590B-B3D72C8AC66C}"/>
              </a:ext>
            </a:extLst>
          </p:cNvPr>
          <p:cNvGrpSpPr/>
          <p:nvPr/>
        </p:nvGrpSpPr>
        <p:grpSpPr>
          <a:xfrm>
            <a:off x="1874354" y="3664043"/>
            <a:ext cx="8848495" cy="927044"/>
            <a:chOff x="1874354" y="3664043"/>
            <a:chExt cx="8848495" cy="9270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C988B75-2D0C-7521-22B6-CAC73A397285}"/>
                </a:ext>
              </a:extLst>
            </p:cNvPr>
            <p:cNvSpPr/>
            <p:nvPr/>
          </p:nvSpPr>
          <p:spPr>
            <a:xfrm>
              <a:off x="1874354" y="3664043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3600" b="1"/>
                <a:t>2</a:t>
              </a:r>
              <a:endParaRPr lang="it-IT" sz="3600" b="1" noProof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2BE58-C38A-77D2-CE61-1FABFCBB0595}"/>
                </a:ext>
              </a:extLst>
            </p:cNvPr>
            <p:cNvSpPr txBox="1"/>
            <p:nvPr/>
          </p:nvSpPr>
          <p:spPr>
            <a:xfrm>
              <a:off x="2936219" y="3783499"/>
              <a:ext cx="7786630" cy="75341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600">
                  <a:latin typeface="Nunito"/>
                </a:rPr>
                <a:t>Abbiamo capito che la sfida tecnica più grande è lo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sbilanciamento dei dati</a:t>
              </a:r>
              <a:r>
                <a:rPr lang="it-IT" sz="1600">
                  <a:latin typeface="Nunito"/>
                </a:rPr>
                <a:t>. </a:t>
              </a:r>
            </a:p>
            <a:p>
              <a:r>
                <a:rPr lang="it-IT" sz="1600">
                  <a:latin typeface="Nunito"/>
                </a:rPr>
                <a:t>Se ci sono troppe recensioni vere, l’AI impara male; per questo è fondamentale usare tecniche per "aiutarla" a riconoscere quelle false.</a:t>
              </a:r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079435-DC85-8AE1-E16A-A513E88CB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800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EA8F2-E812-A9FF-19E0-B44BDFAAEA10}"/>
              </a:ext>
            </a:extLst>
          </p:cNvPr>
          <p:cNvSpPr txBox="1"/>
          <p:nvPr/>
        </p:nvSpPr>
        <p:spPr>
          <a:xfrm>
            <a:off x="1972889" y="450265"/>
            <a:ext cx="8246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it-IT" sz="9600" b="1" spc="0" noProof="0" dirty="0">
                <a:solidFill>
                  <a:srgbClr val="FF5A5F"/>
                </a:solidFill>
                <a:latin typeface="+mj-lt"/>
              </a:rPr>
              <a:t>Grazie!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8B7CB9-9E72-33B1-C4DA-7E3B5B8AC81C}"/>
              </a:ext>
            </a:extLst>
          </p:cNvPr>
          <p:cNvGrpSpPr/>
          <p:nvPr/>
        </p:nvGrpSpPr>
        <p:grpSpPr>
          <a:xfrm>
            <a:off x="2418080" y="5496304"/>
            <a:ext cx="7355840" cy="626969"/>
            <a:chOff x="2418080" y="4016546"/>
            <a:chExt cx="7355840" cy="569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C9173E-7FD5-10BC-26EE-2A3AAD774633}"/>
                </a:ext>
              </a:extLst>
            </p:cNvPr>
            <p:cNvGrpSpPr/>
            <p:nvPr/>
          </p:nvGrpSpPr>
          <p:grpSpPr>
            <a:xfrm>
              <a:off x="2418080" y="4016546"/>
              <a:ext cx="7355840" cy="569972"/>
              <a:chOff x="2853845" y="4016546"/>
              <a:chExt cx="7355840" cy="56997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C1E0EA-DB4E-E0D2-5ED3-3250383A4019}"/>
                  </a:ext>
                </a:extLst>
              </p:cNvPr>
              <p:cNvSpPr/>
              <p:nvPr/>
            </p:nvSpPr>
            <p:spPr>
              <a:xfrm>
                <a:off x="2853845" y="4016546"/>
                <a:ext cx="7355840" cy="5699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1905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9657403" y="4077029"/>
                <a:ext cx="48434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99740" y="4207245"/>
                <a:ext cx="214228" cy="21422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A649DD-DB62-57A6-FE2D-8219A72281E6}"/>
                </a:ext>
              </a:extLst>
            </p:cNvPr>
            <p:cNvSpPr txBox="1"/>
            <p:nvPr/>
          </p:nvSpPr>
          <p:spPr>
            <a:xfrm>
              <a:off x="2908299" y="4156445"/>
              <a:ext cx="5196995" cy="25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endParaRPr lang="it-IT" noProof="0">
                <a:latin typeface="+mn-lt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E131376-F435-505D-3755-50A88B65AB03}"/>
              </a:ext>
            </a:extLst>
          </p:cNvPr>
          <p:cNvSpPr txBox="1"/>
          <p:nvPr/>
        </p:nvSpPr>
        <p:spPr>
          <a:xfrm>
            <a:off x="2738371" y="565019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 dirty="0">
                <a:solidFill>
                  <a:srgbClr val="FF0000"/>
                </a:solidFill>
              </a:rPr>
              <a:t>https://github.com/EdgeResearch/IDA_Trasite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B41B11-0CED-85EB-6E50-68AC434CEB37}"/>
              </a:ext>
            </a:extLst>
          </p:cNvPr>
          <p:cNvSpPr txBox="1"/>
          <p:nvPr/>
        </p:nvSpPr>
        <p:spPr>
          <a:xfrm>
            <a:off x="2738370" y="5650193"/>
            <a:ext cx="371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>
                <a:solidFill>
                  <a:srgbClr val="FF0000"/>
                </a:solidFill>
              </a:rPr>
              <a:t>https://github.com/Valeferr/trasite</a:t>
            </a:r>
          </a:p>
        </p:txBody>
      </p:sp>
      <p:pic>
        <p:nvPicPr>
          <p:cNvPr id="2050" name="Picture 2" descr="Design of click icon with hand cursor. Hand is pushing the button. Pointer  symbol on transparent background PNG | SimilarPNG">
            <a:extLst>
              <a:ext uri="{FF2B5EF4-FFF2-40B4-BE49-F238E27FC236}">
                <a16:creationId xmlns:a16="http://schemas.microsoft.com/office/drawing/2014/main" id="{2193F067-1AD8-C3A1-D76F-779A5B7D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067" y="5446649"/>
            <a:ext cx="961086" cy="9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E19FFEC8-86A2-DD6E-4289-FB78F3C4E76F}"/>
              </a:ext>
            </a:extLst>
          </p:cNvPr>
          <p:cNvGrpSpPr/>
          <p:nvPr/>
        </p:nvGrpSpPr>
        <p:grpSpPr>
          <a:xfrm>
            <a:off x="4324685" y="1767152"/>
            <a:ext cx="3780609" cy="3780609"/>
            <a:chOff x="4324685" y="1767152"/>
            <a:chExt cx="3780609" cy="378060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CA17E35-1517-04D3-9676-8E4BCEA63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4685" y="1767152"/>
              <a:ext cx="3780609" cy="3780609"/>
            </a:xfrm>
            <a:prstGeom prst="rect">
              <a:avLst/>
            </a:prstGeom>
            <a:noFill/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1A75853-FADD-1CCC-B820-24F34AF0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000" b="61600" l="37000" r="62200">
                          <a14:foregroundMark x1="51000" y1="27000" x2="43800" y2="26000"/>
                          <a14:foregroundMark x1="59400" y1="26800" x2="58000" y2="36400"/>
                          <a14:foregroundMark x1="54000" y1="29800" x2="53000" y2="37400"/>
                          <a14:foregroundMark x1="56400" y1="45000" x2="58000" y2="38800"/>
                          <a14:foregroundMark x1="59200" y1="43600" x2="56400" y2="43400"/>
                          <a14:foregroundMark x1="51800" y1="59600" x2="48200" y2="57000"/>
                          <a14:foregroundMark x1="52800" y1="61600" x2="51400" y2="60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1" t="24043" r="34587" b="37898"/>
            <a:stretch>
              <a:fillRect/>
            </a:stretch>
          </p:blipFill>
          <p:spPr bwMode="auto">
            <a:xfrm>
              <a:off x="5779479" y="3226279"/>
              <a:ext cx="903797" cy="91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A3EADA2F-8BB7-8247-5127-022ECA600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37</a:t>
            </a:fld>
            <a:endParaRPr lang="it-IT" noProof="0"/>
          </a:p>
        </p:txBody>
      </p:sp>
      <p:pic>
        <p:nvPicPr>
          <p:cNvPr id="20" name="Picture 2" descr="UNISA | Home">
            <a:extLst>
              <a:ext uri="{FF2B5EF4-FFF2-40B4-BE49-F238E27FC236}">
                <a16:creationId xmlns:a16="http://schemas.microsoft.com/office/drawing/2014/main" id="{C01CC502-7742-6E9F-9713-5AD1012D8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F9FA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7" y="135225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8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40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8146B4-7ACC-33C4-C8E4-B1DFC05D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2C9B45-FBB5-D2CA-6D67-D5F7BF7B60B0}"/>
              </a:ext>
            </a:extLst>
          </p:cNvPr>
          <p:cNvGrpSpPr/>
          <p:nvPr/>
        </p:nvGrpSpPr>
        <p:grpSpPr>
          <a:xfrm>
            <a:off x="3410723" y="325405"/>
            <a:ext cx="5837237" cy="886066"/>
            <a:chOff x="2559271" y="1408647"/>
            <a:chExt cx="5837237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8D6467C-EB6E-2385-F806-3EF9DB57DF59}"/>
                </a:ext>
              </a:extLst>
            </p:cNvPr>
            <p:cNvSpPr/>
            <p:nvPr/>
          </p:nvSpPr>
          <p:spPr>
            <a:xfrm>
              <a:off x="2559271" y="1408647"/>
              <a:ext cx="5837237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4ACA0-E875-282F-684A-CC35E4485D9E}"/>
                </a:ext>
              </a:extLst>
            </p:cNvPr>
            <p:cNvSpPr txBox="1"/>
            <p:nvPr/>
          </p:nvSpPr>
          <p:spPr>
            <a:xfrm>
              <a:off x="2892646" y="1528514"/>
              <a:ext cx="4536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Problema in esame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EA3C4EA-15E4-4516-117A-7AEE69F5B56E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1062BB4-42E6-B08B-E2D2-7A604EFD0975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A5A9F5C-BC1B-E03C-2EA4-3EA327731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5A7939B-4D6C-2663-6F56-3C554B50BAA2}"/>
              </a:ext>
            </a:extLst>
          </p:cNvPr>
          <p:cNvGrpSpPr/>
          <p:nvPr/>
        </p:nvGrpSpPr>
        <p:grpSpPr>
          <a:xfrm>
            <a:off x="982663" y="1383078"/>
            <a:ext cx="9895039" cy="1569660"/>
            <a:chOff x="982663" y="1383078"/>
            <a:chExt cx="9895039" cy="1569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CB92D-DFC8-398F-1EE2-4012EB251580}"/>
                </a:ext>
              </a:extLst>
            </p:cNvPr>
            <p:cNvSpPr txBox="1"/>
            <p:nvPr/>
          </p:nvSpPr>
          <p:spPr>
            <a:xfrm>
              <a:off x="4436949" y="1659755"/>
              <a:ext cx="6440753" cy="9714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600">
                  <a:latin typeface="Nunito"/>
                </a:rPr>
                <a:t>Sebbene il mercato degli affitti brevi si basi sulla reputazione delle recensioni online</a:t>
              </a:r>
              <a:r>
                <a:rPr lang="it-IT" sz="1600" noProof="0">
                  <a:latin typeface="Nunito"/>
                </a:rPr>
                <a:t>, </a:t>
              </a:r>
              <a:r>
                <a:rPr lang="it-IT" sz="1600">
                  <a:latin typeface="Nunito"/>
                </a:rPr>
                <a:t>questo ecosistema è costantemente minacciato dalla diffusione di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recensioni ingannevoli</a:t>
              </a:r>
              <a:r>
                <a:rPr lang="it-IT" sz="16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600">
                  <a:latin typeface="Nunito"/>
                </a:rPr>
                <a:t>generate per manipolare la percezione degli utenti.</a:t>
              </a:r>
            </a:p>
          </p:txBody>
        </p: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A981F0CA-BE76-E5A3-B6B0-764021EBE2B1}"/>
                </a:ext>
              </a:extLst>
            </p:cNvPr>
            <p:cNvGrpSpPr/>
            <p:nvPr/>
          </p:nvGrpSpPr>
          <p:grpSpPr>
            <a:xfrm>
              <a:off x="982663" y="1383078"/>
              <a:ext cx="3195286" cy="1569660"/>
              <a:chOff x="982663" y="1383078"/>
              <a:chExt cx="3195286" cy="156966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B4A4DC-A3B5-C018-E30D-347B92BD5736}"/>
                  </a:ext>
                </a:extLst>
              </p:cNvPr>
              <p:cNvSpPr/>
              <p:nvPr/>
            </p:nvSpPr>
            <p:spPr>
              <a:xfrm>
                <a:off x="982663" y="1432399"/>
                <a:ext cx="3091576" cy="1431914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60181-8FF9-5AE8-CD4A-63C7A2D6AC94}"/>
                  </a:ext>
                </a:extLst>
              </p:cNvPr>
              <p:cNvSpPr txBox="1"/>
              <p:nvPr/>
            </p:nvSpPr>
            <p:spPr>
              <a:xfrm>
                <a:off x="1247340" y="1848882"/>
                <a:ext cx="1827743" cy="53540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r>
                  <a:rPr lang="it-IT" sz="1600" b="1">
                    <a:solidFill>
                      <a:schemeClr val="bg1"/>
                    </a:solidFill>
                    <a:latin typeface="Nunito"/>
                  </a:rPr>
                  <a:t>L’Integrità del Mercato Digitale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E8E25B-6A0D-7DD3-5737-70ACE2991B0C}"/>
                  </a:ext>
                </a:extLst>
              </p:cNvPr>
              <p:cNvSpPr txBox="1"/>
              <p:nvPr/>
            </p:nvSpPr>
            <p:spPr>
              <a:xfrm>
                <a:off x="2734303" y="1383078"/>
                <a:ext cx="1443646" cy="1569660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9600" b="1" noProof="0">
                    <a:latin typeface="Poppins ExtraLight"/>
                    <a:cs typeface="Poppins ExtraLight"/>
                  </a:rPr>
                  <a:t>1</a:t>
                </a:r>
              </a:p>
            </p:txBody>
          </p:sp>
        </p:grp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F76544B3-E4DD-7622-4459-5DB89E92E91F}"/>
              </a:ext>
            </a:extLst>
          </p:cNvPr>
          <p:cNvGrpSpPr/>
          <p:nvPr/>
        </p:nvGrpSpPr>
        <p:grpSpPr>
          <a:xfrm>
            <a:off x="982663" y="3022155"/>
            <a:ext cx="9895038" cy="1569660"/>
            <a:chOff x="982663" y="3022155"/>
            <a:chExt cx="9895038" cy="15696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202086-AB8C-6485-2A7A-C9EC98D5EA94}"/>
                </a:ext>
              </a:extLst>
            </p:cNvPr>
            <p:cNvSpPr txBox="1"/>
            <p:nvPr/>
          </p:nvSpPr>
          <p:spPr>
            <a:xfrm>
              <a:off x="4436948" y="3323818"/>
              <a:ext cx="6440753" cy="9714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600">
                  <a:solidFill>
                    <a:schemeClr val="tx1"/>
                  </a:solidFill>
                  <a:latin typeface="Nunito"/>
                </a:rPr>
                <a:t>Distinguere</a:t>
              </a:r>
              <a:r>
                <a:rPr lang="it-IT" sz="1600" b="1">
                  <a:solidFill>
                    <a:srgbClr val="FF5A5F"/>
                  </a:solidFill>
                  <a:latin typeface="Nunito"/>
                </a:rPr>
                <a:t> </a:t>
              </a:r>
              <a:r>
                <a:rPr lang="it-IT" sz="1600">
                  <a:latin typeface="Nunito"/>
                </a:rPr>
                <a:t>tra un'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opinione autentica e una falsa </a:t>
              </a:r>
              <a:r>
                <a:rPr lang="it-IT" sz="1600">
                  <a:latin typeface="Nunito"/>
                </a:rPr>
                <a:t>è diventata una sfida complessa poiché le semplici valutazioni numeriche non sono più sufficienti; è necessario analizzare la </a:t>
              </a:r>
              <a:r>
                <a:rPr lang="it-IT" sz="1600" b="1">
                  <a:solidFill>
                    <a:srgbClr val="00A699"/>
                  </a:solidFill>
                  <a:latin typeface="+mj-lt"/>
                </a:rPr>
                <a:t>coerenza informativa </a:t>
              </a:r>
              <a:r>
                <a:rPr lang="it-IT" sz="1600">
                  <a:latin typeface="Nunito"/>
                </a:rPr>
                <a:t>e le sfumature semantiche profonde dei testi.</a:t>
              </a:r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A764317-C980-3D67-9917-A5082B2E6106}"/>
                </a:ext>
              </a:extLst>
            </p:cNvPr>
            <p:cNvGrpSpPr/>
            <p:nvPr/>
          </p:nvGrpSpPr>
          <p:grpSpPr>
            <a:xfrm>
              <a:off x="982663" y="3022155"/>
              <a:ext cx="3135317" cy="1569660"/>
              <a:chOff x="982663" y="3022155"/>
              <a:chExt cx="3135317" cy="156966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73A36F9-DF6F-DE86-7877-9CBC95FDB4F5}"/>
                  </a:ext>
                </a:extLst>
              </p:cNvPr>
              <p:cNvSpPr/>
              <p:nvPr/>
            </p:nvSpPr>
            <p:spPr>
              <a:xfrm>
                <a:off x="982663" y="3064968"/>
                <a:ext cx="3091576" cy="1431914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1C8147-27DA-B727-69CB-A118E8FECAD0}"/>
                  </a:ext>
                </a:extLst>
              </p:cNvPr>
              <p:cNvSpPr txBox="1"/>
              <p:nvPr/>
            </p:nvSpPr>
            <p:spPr>
              <a:xfrm>
                <a:off x="1197780" y="3425696"/>
                <a:ext cx="1877304" cy="7534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r>
                  <a:rPr lang="it-IT" sz="1600" b="1">
                    <a:solidFill>
                      <a:schemeClr val="bg1"/>
                    </a:solidFill>
                    <a:latin typeface="Nunito"/>
                  </a:rPr>
                  <a:t>Limiti dei Sistemi di Valutazione Tradizionali</a:t>
                </a:r>
                <a:endParaRPr lang="it-IT" sz="1600" b="1">
                  <a:latin typeface="Nunito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B276CF-3E22-DAD0-8EC0-935DB6C8B41E}"/>
                  </a:ext>
                </a:extLst>
              </p:cNvPr>
              <p:cNvSpPr txBox="1"/>
              <p:nvPr/>
            </p:nvSpPr>
            <p:spPr>
              <a:xfrm>
                <a:off x="2796254" y="3022155"/>
                <a:ext cx="1321726" cy="1569660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9600" b="1" noProof="0">
                    <a:latin typeface="Poppins ExtraLight"/>
                    <a:cs typeface="Poppins ExtraLight"/>
                  </a:rPr>
                  <a:t>2</a:t>
                </a:r>
              </a:p>
            </p:txBody>
          </p:sp>
        </p:grp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09F745-BC1B-FF63-5520-FEB75088A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4</a:t>
            </a:fld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2ED93E0-72D5-FF21-C499-FA97AE8953CF}"/>
              </a:ext>
            </a:extLst>
          </p:cNvPr>
          <p:cNvGrpSpPr/>
          <p:nvPr/>
        </p:nvGrpSpPr>
        <p:grpSpPr>
          <a:xfrm>
            <a:off x="982663" y="4666246"/>
            <a:ext cx="9829203" cy="1569660"/>
            <a:chOff x="982663" y="4666246"/>
            <a:chExt cx="9829203" cy="156966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28A2EBDA-9653-CD4A-91FA-D74BE6FADA47}"/>
                </a:ext>
              </a:extLst>
            </p:cNvPr>
            <p:cNvGrpSpPr/>
            <p:nvPr/>
          </p:nvGrpSpPr>
          <p:grpSpPr>
            <a:xfrm>
              <a:off x="982663" y="4666246"/>
              <a:ext cx="3091576" cy="1569660"/>
              <a:chOff x="982663" y="4666246"/>
              <a:chExt cx="3091576" cy="156966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2075DE0-23D3-CB88-EBD1-3AF9144C6F9B}"/>
                  </a:ext>
                </a:extLst>
              </p:cNvPr>
              <p:cNvSpPr/>
              <p:nvPr/>
            </p:nvSpPr>
            <p:spPr>
              <a:xfrm>
                <a:off x="982663" y="4697537"/>
                <a:ext cx="3091576" cy="1431914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B68FBA-EEC1-24A2-5897-E3771AA15F26}"/>
                  </a:ext>
                </a:extLst>
              </p:cNvPr>
              <p:cNvSpPr txBox="1"/>
              <p:nvPr/>
            </p:nvSpPr>
            <p:spPr>
              <a:xfrm>
                <a:off x="1241146" y="5080808"/>
                <a:ext cx="1530378" cy="7463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r>
                  <a:rPr lang="it-IT" sz="1600" b="1">
                    <a:solidFill>
                      <a:schemeClr val="bg1"/>
                    </a:solidFill>
                    <a:latin typeface="Nunito"/>
                  </a:rPr>
                  <a:t>Difficoltà di Scelta per l'Utente</a:t>
                </a:r>
                <a:endParaRPr lang="it-IT" sz="1600" b="1">
                  <a:latin typeface="Nunito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60EA8-3269-CC83-C7BF-0B898B93D4CF}"/>
                  </a:ext>
                </a:extLst>
              </p:cNvPr>
              <p:cNvSpPr txBox="1"/>
              <p:nvPr/>
            </p:nvSpPr>
            <p:spPr>
              <a:xfrm>
                <a:off x="2610401" y="4666246"/>
                <a:ext cx="1443646" cy="1569660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it-IT" sz="9600" b="1" noProof="0">
                    <a:latin typeface="Poppins ExtraLight"/>
                    <a:cs typeface="Poppins ExtraLight"/>
                  </a:rPr>
                  <a:t>3</a:t>
                </a:r>
              </a:p>
            </p:txBody>
          </p:sp>
        </p:grp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233B4045-1C3E-1EE2-275A-F47679CF520C}"/>
                </a:ext>
              </a:extLst>
            </p:cNvPr>
            <p:cNvSpPr txBox="1"/>
            <p:nvPr/>
          </p:nvSpPr>
          <p:spPr>
            <a:xfrm>
              <a:off x="4436947" y="5039866"/>
              <a:ext cx="6374919" cy="75341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600">
                  <a:latin typeface="Nunito"/>
                </a:rPr>
                <a:t>Le recensioni false confondono chi deve prenotare; non serve più sapere solo quanto una struttura è apprezzata, ma è fondamentale capire </a:t>
              </a:r>
              <a:r>
                <a:rPr lang="it-IT" sz="1600" b="1">
                  <a:solidFill>
                    <a:srgbClr val="00A699"/>
                  </a:solidFill>
                  <a:latin typeface="Nunito"/>
                </a:rPr>
                <a:t>quanto quel giudizio sia effettivamente degno di fiducia</a:t>
              </a:r>
              <a:r>
                <a:rPr lang="it-IT" sz="1600">
                  <a:latin typeface="Nunito"/>
                </a:rPr>
                <a:t>.</a:t>
              </a:r>
              <a:endParaRPr lang="it-IT">
                <a:latin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042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3E0B9-73B1-1A28-E34A-CBAA84D0B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FB0402F-71BF-F29C-2EA9-C9B94CD1CEBC}"/>
              </a:ext>
            </a:extLst>
          </p:cNvPr>
          <p:cNvGrpSpPr/>
          <p:nvPr/>
        </p:nvGrpSpPr>
        <p:grpSpPr>
          <a:xfrm>
            <a:off x="2190750" y="1209886"/>
            <a:ext cx="7857568" cy="886066"/>
            <a:chOff x="538941" y="1408647"/>
            <a:chExt cx="7857568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18CFBCC-BE6E-58DB-69E8-2BE0B5D47B86}"/>
                </a:ext>
              </a:extLst>
            </p:cNvPr>
            <p:cNvSpPr/>
            <p:nvPr/>
          </p:nvSpPr>
          <p:spPr>
            <a:xfrm>
              <a:off x="538941" y="1408647"/>
              <a:ext cx="7857568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13EE54-85DF-D979-CE97-55F1AEC2287B}"/>
                </a:ext>
              </a:extLst>
            </p:cNvPr>
            <p:cNvSpPr txBox="1"/>
            <p:nvPr/>
          </p:nvSpPr>
          <p:spPr>
            <a:xfrm>
              <a:off x="819589" y="1528514"/>
              <a:ext cx="594371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  <a:cs typeface="Poppins SemiBold"/>
                </a:rPr>
                <a:t>Stato dell’arte</a:t>
              </a:r>
              <a:r>
                <a:rPr lang="it-IT" sz="3600" b="1" spc="0">
                  <a:solidFill>
                    <a:srgbClr val="FF5A5F"/>
                  </a:solidFill>
                  <a:latin typeface="+mj-lt"/>
                  <a:cs typeface="Poppins SemiBold"/>
                </a:rPr>
                <a:t> (1/2)</a:t>
              </a:r>
              <a:endParaRPr lang="it-IT" sz="3600" b="1" spc="0" noProof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A5CD07E-323C-457A-10A1-CDC64BCCBB5A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A49DDC0-913D-0748-315D-2033AC0CA9C1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F193072-D687-A1F1-D147-9FB079E30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304D8B-01A2-BE9D-9774-DA818EC9EAF2}"/>
              </a:ext>
            </a:extLst>
          </p:cNvPr>
          <p:cNvGrpSpPr/>
          <p:nvPr/>
        </p:nvGrpSpPr>
        <p:grpSpPr>
          <a:xfrm>
            <a:off x="2969915" y="5013097"/>
            <a:ext cx="6119570" cy="1083275"/>
            <a:chOff x="2969915" y="5013097"/>
            <a:chExt cx="6119570" cy="10832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49ACF0-0815-176B-4212-700C3567631C}"/>
                </a:ext>
              </a:extLst>
            </p:cNvPr>
            <p:cNvSpPr txBox="1"/>
            <p:nvPr/>
          </p:nvSpPr>
          <p:spPr>
            <a:xfrm>
              <a:off x="4021684" y="5013097"/>
              <a:ext cx="5067801" cy="108327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La ricerca si è spostata dai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punteggi aggregati</a:t>
              </a:r>
              <a:r>
                <a:rPr lang="it-IT" sz="1800">
                  <a:latin typeface="Nunito"/>
                </a:rPr>
                <a:t> all’analisi dei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dati sottostanti</a:t>
              </a:r>
              <a:r>
                <a:rPr lang="it-IT" sz="1800">
                  <a:latin typeface="Nunito"/>
                </a:rPr>
                <a:t>, includendo testo e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metadati contestuali</a:t>
              </a:r>
              <a:r>
                <a:rPr lang="it-IT" sz="1800">
                  <a:latin typeface="Nunito"/>
                </a:rPr>
                <a:t> (tempo, frequenza, distribuzione).</a:t>
              </a:r>
              <a:endParaRPr lang="it-IT" sz="1800" noProof="0">
                <a:latin typeface="+mn-lt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947D3CA-2932-2680-42FC-A0FCD05D35FD}"/>
                </a:ext>
              </a:extLst>
            </p:cNvPr>
            <p:cNvSpPr/>
            <p:nvPr/>
          </p:nvSpPr>
          <p:spPr>
            <a:xfrm>
              <a:off x="2969915" y="5091213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3942653-0EC5-D1AA-5C65-45286F09CA2D}"/>
                </a:ext>
              </a:extLst>
            </p:cNvPr>
            <p:cNvSpPr/>
            <p:nvPr/>
          </p:nvSpPr>
          <p:spPr>
            <a:xfrm>
              <a:off x="3320068" y="5445165"/>
              <a:ext cx="217136" cy="227992"/>
            </a:xfrm>
            <a:custGeom>
              <a:avLst/>
              <a:gdLst>
                <a:gd name="connsiteX0" fmla="*/ 170466 w 444694"/>
                <a:gd name="connsiteY0" fmla="*/ 422460 h 466929"/>
                <a:gd name="connsiteX1" fmla="*/ 51881 w 444694"/>
                <a:gd name="connsiteY1" fmla="*/ 422460 h 466929"/>
                <a:gd name="connsiteX2" fmla="*/ 44469 w 444694"/>
                <a:gd name="connsiteY2" fmla="*/ 429871 h 466929"/>
                <a:gd name="connsiteX3" fmla="*/ 44469 w 444694"/>
                <a:gd name="connsiteY3" fmla="*/ 437283 h 466929"/>
                <a:gd name="connsiteX4" fmla="*/ 74116 w 444694"/>
                <a:gd name="connsiteY4" fmla="*/ 466929 h 466929"/>
                <a:gd name="connsiteX5" fmla="*/ 148232 w 444694"/>
                <a:gd name="connsiteY5" fmla="*/ 466929 h 466929"/>
                <a:gd name="connsiteX6" fmla="*/ 177878 w 444694"/>
                <a:gd name="connsiteY6" fmla="*/ 437283 h 466929"/>
                <a:gd name="connsiteX7" fmla="*/ 177878 w 444694"/>
                <a:gd name="connsiteY7" fmla="*/ 429871 h 466929"/>
                <a:gd name="connsiteX8" fmla="*/ 170466 w 444694"/>
                <a:gd name="connsiteY8" fmla="*/ 422460 h 466929"/>
                <a:gd name="connsiteX9" fmla="*/ 437283 w 444694"/>
                <a:gd name="connsiteY9" fmla="*/ 0 h 466929"/>
                <a:gd name="connsiteX10" fmla="*/ 274228 w 444694"/>
                <a:gd name="connsiteY10" fmla="*/ 0 h 466929"/>
                <a:gd name="connsiteX11" fmla="*/ 266817 w 444694"/>
                <a:gd name="connsiteY11" fmla="*/ 7412 h 466929"/>
                <a:gd name="connsiteX12" fmla="*/ 266817 w 444694"/>
                <a:gd name="connsiteY12" fmla="*/ 103762 h 466929"/>
                <a:gd name="connsiteX13" fmla="*/ 251994 w 444694"/>
                <a:gd name="connsiteY13" fmla="*/ 118585 h 466929"/>
                <a:gd name="connsiteX14" fmla="*/ 192701 w 444694"/>
                <a:gd name="connsiteY14" fmla="*/ 118585 h 466929"/>
                <a:gd name="connsiteX15" fmla="*/ 177878 w 444694"/>
                <a:gd name="connsiteY15" fmla="*/ 103762 h 466929"/>
                <a:gd name="connsiteX16" fmla="*/ 177878 w 444694"/>
                <a:gd name="connsiteY16" fmla="*/ 7412 h 466929"/>
                <a:gd name="connsiteX17" fmla="*/ 170466 w 444694"/>
                <a:gd name="connsiteY17" fmla="*/ 0 h 466929"/>
                <a:gd name="connsiteX18" fmla="*/ 7412 w 444694"/>
                <a:gd name="connsiteY18" fmla="*/ 0 h 466929"/>
                <a:gd name="connsiteX19" fmla="*/ 0 w 444694"/>
                <a:gd name="connsiteY19" fmla="*/ 7412 h 466929"/>
                <a:gd name="connsiteX20" fmla="*/ 0 w 444694"/>
                <a:gd name="connsiteY20" fmla="*/ 283567 h 466929"/>
                <a:gd name="connsiteX21" fmla="*/ 11858 w 444694"/>
                <a:gd name="connsiteY21" fmla="*/ 298094 h 466929"/>
                <a:gd name="connsiteX22" fmla="*/ 44469 w 444694"/>
                <a:gd name="connsiteY22" fmla="*/ 340933 h 466929"/>
                <a:gd name="connsiteX23" fmla="*/ 44469 w 444694"/>
                <a:gd name="connsiteY23" fmla="*/ 377990 h 466929"/>
                <a:gd name="connsiteX24" fmla="*/ 51881 w 444694"/>
                <a:gd name="connsiteY24" fmla="*/ 385402 h 466929"/>
                <a:gd name="connsiteX25" fmla="*/ 170466 w 444694"/>
                <a:gd name="connsiteY25" fmla="*/ 385402 h 466929"/>
                <a:gd name="connsiteX26" fmla="*/ 177878 w 444694"/>
                <a:gd name="connsiteY26" fmla="*/ 377990 h 466929"/>
                <a:gd name="connsiteX27" fmla="*/ 177878 w 444694"/>
                <a:gd name="connsiteY27" fmla="*/ 355756 h 466929"/>
                <a:gd name="connsiteX28" fmla="*/ 192701 w 444694"/>
                <a:gd name="connsiteY28" fmla="*/ 340933 h 466929"/>
                <a:gd name="connsiteX29" fmla="*/ 251994 w 444694"/>
                <a:gd name="connsiteY29" fmla="*/ 340933 h 466929"/>
                <a:gd name="connsiteX30" fmla="*/ 266817 w 444694"/>
                <a:gd name="connsiteY30" fmla="*/ 355756 h 466929"/>
                <a:gd name="connsiteX31" fmla="*/ 266817 w 444694"/>
                <a:gd name="connsiteY31" fmla="*/ 377990 h 466929"/>
                <a:gd name="connsiteX32" fmla="*/ 274228 w 444694"/>
                <a:gd name="connsiteY32" fmla="*/ 385402 h 466929"/>
                <a:gd name="connsiteX33" fmla="*/ 392814 w 444694"/>
                <a:gd name="connsiteY33" fmla="*/ 385402 h 466929"/>
                <a:gd name="connsiteX34" fmla="*/ 400225 w 444694"/>
                <a:gd name="connsiteY34" fmla="*/ 377990 h 466929"/>
                <a:gd name="connsiteX35" fmla="*/ 400225 w 444694"/>
                <a:gd name="connsiteY35" fmla="*/ 340933 h 466929"/>
                <a:gd name="connsiteX36" fmla="*/ 432836 w 444694"/>
                <a:gd name="connsiteY36" fmla="*/ 298094 h 466929"/>
                <a:gd name="connsiteX37" fmla="*/ 444695 w 444694"/>
                <a:gd name="connsiteY37" fmla="*/ 283567 h 466929"/>
                <a:gd name="connsiteX38" fmla="*/ 444695 w 444694"/>
                <a:gd name="connsiteY38" fmla="*/ 7412 h 466929"/>
                <a:gd name="connsiteX39" fmla="*/ 437283 w 444694"/>
                <a:gd name="connsiteY39" fmla="*/ 0 h 466929"/>
                <a:gd name="connsiteX40" fmla="*/ 250215 w 444694"/>
                <a:gd name="connsiteY40" fmla="*/ 238949 h 466929"/>
                <a:gd name="connsiteX41" fmla="*/ 222347 w 444694"/>
                <a:gd name="connsiteY41" fmla="*/ 266817 h 466929"/>
                <a:gd name="connsiteX42" fmla="*/ 194480 w 444694"/>
                <a:gd name="connsiteY42" fmla="*/ 238949 h 466929"/>
                <a:gd name="connsiteX43" fmla="*/ 194480 w 444694"/>
                <a:gd name="connsiteY43" fmla="*/ 220569 h 466929"/>
                <a:gd name="connsiteX44" fmla="*/ 222347 w 444694"/>
                <a:gd name="connsiteY44" fmla="*/ 192701 h 466929"/>
                <a:gd name="connsiteX45" fmla="*/ 250215 w 444694"/>
                <a:gd name="connsiteY45" fmla="*/ 220569 h 466929"/>
                <a:gd name="connsiteX46" fmla="*/ 250215 w 444694"/>
                <a:gd name="connsiteY46" fmla="*/ 238949 h 466929"/>
                <a:gd name="connsiteX47" fmla="*/ 392814 w 444694"/>
                <a:gd name="connsiteY47" fmla="*/ 422460 h 466929"/>
                <a:gd name="connsiteX48" fmla="*/ 274228 w 444694"/>
                <a:gd name="connsiteY48" fmla="*/ 422460 h 466929"/>
                <a:gd name="connsiteX49" fmla="*/ 266817 w 444694"/>
                <a:gd name="connsiteY49" fmla="*/ 429871 h 466929"/>
                <a:gd name="connsiteX50" fmla="*/ 266817 w 444694"/>
                <a:gd name="connsiteY50" fmla="*/ 437283 h 466929"/>
                <a:gd name="connsiteX51" fmla="*/ 296463 w 444694"/>
                <a:gd name="connsiteY51" fmla="*/ 466929 h 466929"/>
                <a:gd name="connsiteX52" fmla="*/ 370579 w 444694"/>
                <a:gd name="connsiteY52" fmla="*/ 466929 h 466929"/>
                <a:gd name="connsiteX53" fmla="*/ 400225 w 444694"/>
                <a:gd name="connsiteY53" fmla="*/ 437283 h 466929"/>
                <a:gd name="connsiteX54" fmla="*/ 400225 w 444694"/>
                <a:gd name="connsiteY54" fmla="*/ 429871 h 466929"/>
                <a:gd name="connsiteX55" fmla="*/ 392814 w 444694"/>
                <a:gd name="connsiteY55" fmla="*/ 422460 h 46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44694" h="466929">
                  <a:moveTo>
                    <a:pt x="170466" y="422460"/>
                  </a:moveTo>
                  <a:lnTo>
                    <a:pt x="51881" y="422460"/>
                  </a:lnTo>
                  <a:cubicBezTo>
                    <a:pt x="47731" y="422460"/>
                    <a:pt x="44469" y="425721"/>
                    <a:pt x="44469" y="429871"/>
                  </a:cubicBezTo>
                  <a:lnTo>
                    <a:pt x="44469" y="437283"/>
                  </a:lnTo>
                  <a:cubicBezTo>
                    <a:pt x="44469" y="453589"/>
                    <a:pt x="57810" y="466929"/>
                    <a:pt x="74116" y="466929"/>
                  </a:cubicBezTo>
                  <a:lnTo>
                    <a:pt x="148232" y="466929"/>
                  </a:lnTo>
                  <a:cubicBezTo>
                    <a:pt x="164537" y="466929"/>
                    <a:pt x="177878" y="453589"/>
                    <a:pt x="177878" y="437283"/>
                  </a:cubicBezTo>
                  <a:lnTo>
                    <a:pt x="177878" y="429871"/>
                  </a:lnTo>
                  <a:cubicBezTo>
                    <a:pt x="177878" y="425721"/>
                    <a:pt x="174617" y="422460"/>
                    <a:pt x="170466" y="422460"/>
                  </a:cubicBezTo>
                  <a:close/>
                  <a:moveTo>
                    <a:pt x="437283" y="0"/>
                  </a:moveTo>
                  <a:lnTo>
                    <a:pt x="274228" y="0"/>
                  </a:lnTo>
                  <a:cubicBezTo>
                    <a:pt x="270078" y="0"/>
                    <a:pt x="266817" y="3261"/>
                    <a:pt x="266817" y="7412"/>
                  </a:cubicBezTo>
                  <a:lnTo>
                    <a:pt x="266817" y="103762"/>
                  </a:lnTo>
                  <a:cubicBezTo>
                    <a:pt x="266817" y="111915"/>
                    <a:pt x="260146" y="118585"/>
                    <a:pt x="251994" y="118585"/>
                  </a:cubicBezTo>
                  <a:lnTo>
                    <a:pt x="192701" y="118585"/>
                  </a:lnTo>
                  <a:cubicBezTo>
                    <a:pt x="184548" y="118585"/>
                    <a:pt x="177878" y="111915"/>
                    <a:pt x="177878" y="103762"/>
                  </a:cubicBezTo>
                  <a:lnTo>
                    <a:pt x="177878" y="7412"/>
                  </a:lnTo>
                  <a:cubicBezTo>
                    <a:pt x="177878" y="3261"/>
                    <a:pt x="174617" y="0"/>
                    <a:pt x="170466" y="0"/>
                  </a:cubicBezTo>
                  <a:lnTo>
                    <a:pt x="7412" y="0"/>
                  </a:lnTo>
                  <a:cubicBezTo>
                    <a:pt x="3261" y="0"/>
                    <a:pt x="0" y="3261"/>
                    <a:pt x="0" y="7412"/>
                  </a:cubicBezTo>
                  <a:lnTo>
                    <a:pt x="0" y="283567"/>
                  </a:lnTo>
                  <a:cubicBezTo>
                    <a:pt x="0" y="290534"/>
                    <a:pt x="5040" y="296167"/>
                    <a:pt x="11858" y="298094"/>
                  </a:cubicBezTo>
                  <a:cubicBezTo>
                    <a:pt x="30684" y="303282"/>
                    <a:pt x="44469" y="320477"/>
                    <a:pt x="44469" y="340933"/>
                  </a:cubicBezTo>
                  <a:lnTo>
                    <a:pt x="44469" y="377990"/>
                  </a:lnTo>
                  <a:cubicBezTo>
                    <a:pt x="44469" y="382141"/>
                    <a:pt x="47731" y="385402"/>
                    <a:pt x="51881" y="385402"/>
                  </a:cubicBezTo>
                  <a:lnTo>
                    <a:pt x="170466" y="385402"/>
                  </a:lnTo>
                  <a:cubicBezTo>
                    <a:pt x="174617" y="385402"/>
                    <a:pt x="177878" y="382141"/>
                    <a:pt x="177878" y="377990"/>
                  </a:cubicBezTo>
                  <a:lnTo>
                    <a:pt x="177878" y="355756"/>
                  </a:lnTo>
                  <a:cubicBezTo>
                    <a:pt x="177878" y="347603"/>
                    <a:pt x="184548" y="340933"/>
                    <a:pt x="192701" y="340933"/>
                  </a:cubicBezTo>
                  <a:lnTo>
                    <a:pt x="251994" y="340933"/>
                  </a:lnTo>
                  <a:cubicBezTo>
                    <a:pt x="260146" y="340933"/>
                    <a:pt x="266817" y="347603"/>
                    <a:pt x="266817" y="355756"/>
                  </a:cubicBezTo>
                  <a:lnTo>
                    <a:pt x="266817" y="377990"/>
                  </a:lnTo>
                  <a:cubicBezTo>
                    <a:pt x="266817" y="382141"/>
                    <a:pt x="270078" y="385402"/>
                    <a:pt x="274228" y="385402"/>
                  </a:cubicBezTo>
                  <a:lnTo>
                    <a:pt x="392814" y="385402"/>
                  </a:lnTo>
                  <a:cubicBezTo>
                    <a:pt x="396964" y="385402"/>
                    <a:pt x="400225" y="382141"/>
                    <a:pt x="400225" y="377990"/>
                  </a:cubicBezTo>
                  <a:lnTo>
                    <a:pt x="400225" y="340933"/>
                  </a:lnTo>
                  <a:cubicBezTo>
                    <a:pt x="400225" y="320477"/>
                    <a:pt x="414011" y="303282"/>
                    <a:pt x="432836" y="298094"/>
                  </a:cubicBezTo>
                  <a:cubicBezTo>
                    <a:pt x="439655" y="296167"/>
                    <a:pt x="444695" y="290682"/>
                    <a:pt x="444695" y="283567"/>
                  </a:cubicBezTo>
                  <a:lnTo>
                    <a:pt x="444695" y="7412"/>
                  </a:lnTo>
                  <a:cubicBezTo>
                    <a:pt x="444695" y="3261"/>
                    <a:pt x="441434" y="0"/>
                    <a:pt x="437283" y="0"/>
                  </a:cubicBezTo>
                  <a:close/>
                  <a:moveTo>
                    <a:pt x="250215" y="238949"/>
                  </a:moveTo>
                  <a:cubicBezTo>
                    <a:pt x="250215" y="254365"/>
                    <a:pt x="237764" y="266817"/>
                    <a:pt x="222347" y="266817"/>
                  </a:cubicBezTo>
                  <a:cubicBezTo>
                    <a:pt x="206931" y="266817"/>
                    <a:pt x="194480" y="254365"/>
                    <a:pt x="194480" y="238949"/>
                  </a:cubicBezTo>
                  <a:lnTo>
                    <a:pt x="194480" y="220569"/>
                  </a:lnTo>
                  <a:cubicBezTo>
                    <a:pt x="194480" y="205152"/>
                    <a:pt x="206931" y="192701"/>
                    <a:pt x="222347" y="192701"/>
                  </a:cubicBezTo>
                  <a:cubicBezTo>
                    <a:pt x="237764" y="192701"/>
                    <a:pt x="250215" y="205152"/>
                    <a:pt x="250215" y="220569"/>
                  </a:cubicBezTo>
                  <a:lnTo>
                    <a:pt x="250215" y="238949"/>
                  </a:lnTo>
                  <a:close/>
                  <a:moveTo>
                    <a:pt x="392814" y="422460"/>
                  </a:moveTo>
                  <a:lnTo>
                    <a:pt x="274228" y="422460"/>
                  </a:lnTo>
                  <a:cubicBezTo>
                    <a:pt x="270078" y="422460"/>
                    <a:pt x="266817" y="425721"/>
                    <a:pt x="266817" y="429871"/>
                  </a:cubicBezTo>
                  <a:lnTo>
                    <a:pt x="266817" y="437283"/>
                  </a:lnTo>
                  <a:cubicBezTo>
                    <a:pt x="266817" y="453589"/>
                    <a:pt x="280158" y="466929"/>
                    <a:pt x="296463" y="466929"/>
                  </a:cubicBezTo>
                  <a:lnTo>
                    <a:pt x="370579" y="466929"/>
                  </a:lnTo>
                  <a:cubicBezTo>
                    <a:pt x="386884" y="466929"/>
                    <a:pt x="400225" y="453589"/>
                    <a:pt x="400225" y="437283"/>
                  </a:cubicBezTo>
                  <a:lnTo>
                    <a:pt x="400225" y="429871"/>
                  </a:lnTo>
                  <a:cubicBezTo>
                    <a:pt x="400225" y="425721"/>
                    <a:pt x="396964" y="422460"/>
                    <a:pt x="392814" y="422460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63E94-2717-2DEE-36E1-BBD368D1ACB2}"/>
              </a:ext>
            </a:extLst>
          </p:cNvPr>
          <p:cNvGrpSpPr/>
          <p:nvPr/>
        </p:nvGrpSpPr>
        <p:grpSpPr>
          <a:xfrm>
            <a:off x="2987844" y="2420396"/>
            <a:ext cx="6101641" cy="1083275"/>
            <a:chOff x="2987844" y="2420396"/>
            <a:chExt cx="6101641" cy="108327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DE5159-149C-907D-ECA5-05E16ECB70BC}"/>
                </a:ext>
              </a:extLst>
            </p:cNvPr>
            <p:cNvSpPr/>
            <p:nvPr/>
          </p:nvSpPr>
          <p:spPr>
            <a:xfrm>
              <a:off x="2987844" y="2499633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655987-AED3-4AD5-514F-00A8869DDD2F}"/>
                </a:ext>
              </a:extLst>
            </p:cNvPr>
            <p:cNvSpPr txBox="1"/>
            <p:nvPr/>
          </p:nvSpPr>
          <p:spPr>
            <a:xfrm>
              <a:off x="4012719" y="2420396"/>
              <a:ext cx="5076766" cy="108327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solidFill>
                    <a:schemeClr val="tx1"/>
                  </a:solidFill>
                  <a:latin typeface="Nunito"/>
                </a:rPr>
                <a:t>Le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recensioni online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 sono dati complessi, caratterizzati da elevata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eterogeneità semantica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 e dalla presenza di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contenuti manipolativi</a:t>
              </a:r>
              <a:r>
                <a:rPr lang="it-IT" sz="1800">
                  <a:solidFill>
                    <a:schemeClr val="tx1"/>
                  </a:solidFill>
                  <a:latin typeface="Nunito"/>
                </a:rPr>
                <a:t>.</a:t>
              </a:r>
              <a:endParaRPr lang="en-US" sz="1800">
                <a:solidFill>
                  <a:schemeClr val="tx1"/>
                </a:solidFill>
                <a:latin typeface="Nunito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DE95517-6E68-C59A-5533-AC69666DE503}"/>
                </a:ext>
              </a:extLst>
            </p:cNvPr>
            <p:cNvSpPr/>
            <p:nvPr/>
          </p:nvSpPr>
          <p:spPr>
            <a:xfrm>
              <a:off x="3334784" y="2848043"/>
              <a:ext cx="217136" cy="197586"/>
            </a:xfrm>
            <a:custGeom>
              <a:avLst/>
              <a:gdLst>
                <a:gd name="connsiteX0" fmla="*/ 435208 w 444694"/>
                <a:gd name="connsiteY0" fmla="*/ 283 h 404658"/>
                <a:gd name="connsiteX1" fmla="*/ 101687 w 444694"/>
                <a:gd name="connsiteY1" fmla="*/ 94113 h 404658"/>
                <a:gd name="connsiteX2" fmla="*/ 96351 w 444694"/>
                <a:gd name="connsiteY2" fmla="*/ 101228 h 404658"/>
                <a:gd name="connsiteX3" fmla="*/ 96351 w 444694"/>
                <a:gd name="connsiteY3" fmla="*/ 278217 h 404658"/>
                <a:gd name="connsiteX4" fmla="*/ 96351 w 444694"/>
                <a:gd name="connsiteY4" fmla="*/ 278217 h 404658"/>
                <a:gd name="connsiteX5" fmla="*/ 96351 w 444694"/>
                <a:gd name="connsiteY5" fmla="*/ 337065 h 404658"/>
                <a:gd name="connsiteX6" fmla="*/ 137707 w 444694"/>
                <a:gd name="connsiteY6" fmla="*/ 385833 h 404658"/>
                <a:gd name="connsiteX7" fmla="*/ 246361 w 444694"/>
                <a:gd name="connsiteY7" fmla="*/ 403917 h 404658"/>
                <a:gd name="connsiteX8" fmla="*/ 254514 w 444694"/>
                <a:gd name="connsiteY8" fmla="*/ 404658 h 404658"/>
                <a:gd name="connsiteX9" fmla="*/ 286383 w 444694"/>
                <a:gd name="connsiteY9" fmla="*/ 392948 h 404658"/>
                <a:gd name="connsiteX10" fmla="*/ 303875 w 444694"/>
                <a:gd name="connsiteY10" fmla="*/ 355297 h 404658"/>
                <a:gd name="connsiteX11" fmla="*/ 303875 w 444694"/>
                <a:gd name="connsiteY11" fmla="*/ 334545 h 404658"/>
                <a:gd name="connsiteX12" fmla="*/ 435356 w 444694"/>
                <a:gd name="connsiteY12" fmla="*/ 370120 h 404658"/>
                <a:gd name="connsiteX13" fmla="*/ 444695 w 444694"/>
                <a:gd name="connsiteY13" fmla="*/ 363005 h 404658"/>
                <a:gd name="connsiteX14" fmla="*/ 444695 w 444694"/>
                <a:gd name="connsiteY14" fmla="*/ 7398 h 404658"/>
                <a:gd name="connsiteX15" fmla="*/ 435208 w 444694"/>
                <a:gd name="connsiteY15" fmla="*/ 283 h 404658"/>
                <a:gd name="connsiteX16" fmla="*/ 259405 w 444694"/>
                <a:gd name="connsiteY16" fmla="*/ 355297 h 404658"/>
                <a:gd name="connsiteX17" fmla="*/ 257627 w 444694"/>
                <a:gd name="connsiteY17" fmla="*/ 359003 h 404658"/>
                <a:gd name="connsiteX18" fmla="*/ 253624 w 444694"/>
                <a:gd name="connsiteY18" fmla="*/ 360041 h 404658"/>
                <a:gd name="connsiteX19" fmla="*/ 253624 w 444694"/>
                <a:gd name="connsiteY19" fmla="*/ 360041 h 404658"/>
                <a:gd name="connsiteX20" fmla="*/ 144970 w 444694"/>
                <a:gd name="connsiteY20" fmla="*/ 341956 h 404658"/>
                <a:gd name="connsiteX21" fmla="*/ 140820 w 444694"/>
                <a:gd name="connsiteY21" fmla="*/ 337065 h 404658"/>
                <a:gd name="connsiteX22" fmla="*/ 140820 w 444694"/>
                <a:gd name="connsiteY22" fmla="*/ 290224 h 404658"/>
                <a:gd name="connsiteX23" fmla="*/ 259405 w 444694"/>
                <a:gd name="connsiteY23" fmla="*/ 322390 h 404658"/>
                <a:gd name="connsiteX24" fmla="*/ 259405 w 444694"/>
                <a:gd name="connsiteY24" fmla="*/ 355297 h 404658"/>
                <a:gd name="connsiteX25" fmla="*/ 51881 w 444694"/>
                <a:gd name="connsiteY25" fmla="*/ 105823 h 404658"/>
                <a:gd name="connsiteX26" fmla="*/ 29646 w 444694"/>
                <a:gd name="connsiteY26" fmla="*/ 105823 h 404658"/>
                <a:gd name="connsiteX27" fmla="*/ 0 w 444694"/>
                <a:gd name="connsiteY27" fmla="*/ 135470 h 404658"/>
                <a:gd name="connsiteX28" fmla="*/ 0 w 444694"/>
                <a:gd name="connsiteY28" fmla="*/ 239232 h 404658"/>
                <a:gd name="connsiteX29" fmla="*/ 29646 w 444694"/>
                <a:gd name="connsiteY29" fmla="*/ 268878 h 404658"/>
                <a:gd name="connsiteX30" fmla="*/ 51881 w 444694"/>
                <a:gd name="connsiteY30" fmla="*/ 268878 h 404658"/>
                <a:gd name="connsiteX31" fmla="*/ 59293 w 444694"/>
                <a:gd name="connsiteY31" fmla="*/ 261467 h 404658"/>
                <a:gd name="connsiteX32" fmla="*/ 59293 w 444694"/>
                <a:gd name="connsiteY32" fmla="*/ 113235 h 404658"/>
                <a:gd name="connsiteX33" fmla="*/ 51881 w 444694"/>
                <a:gd name="connsiteY33" fmla="*/ 105823 h 4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44694" h="404658">
                  <a:moveTo>
                    <a:pt x="435208" y="283"/>
                  </a:moveTo>
                  <a:lnTo>
                    <a:pt x="101687" y="94113"/>
                  </a:lnTo>
                  <a:cubicBezTo>
                    <a:pt x="98426" y="95003"/>
                    <a:pt x="96351" y="97967"/>
                    <a:pt x="96351" y="101228"/>
                  </a:cubicBezTo>
                  <a:lnTo>
                    <a:pt x="96351" y="278217"/>
                  </a:lnTo>
                  <a:lnTo>
                    <a:pt x="96351" y="278217"/>
                  </a:lnTo>
                  <a:lnTo>
                    <a:pt x="96351" y="337065"/>
                  </a:lnTo>
                  <a:cubicBezTo>
                    <a:pt x="96351" y="361226"/>
                    <a:pt x="113842" y="381831"/>
                    <a:pt x="137707" y="385833"/>
                  </a:cubicBezTo>
                  <a:lnTo>
                    <a:pt x="246361" y="403917"/>
                  </a:lnTo>
                  <a:cubicBezTo>
                    <a:pt x="249029" y="404362"/>
                    <a:pt x="251845" y="404658"/>
                    <a:pt x="254514" y="404658"/>
                  </a:cubicBezTo>
                  <a:cubicBezTo>
                    <a:pt x="266076" y="404658"/>
                    <a:pt x="277341" y="400508"/>
                    <a:pt x="286383" y="392948"/>
                  </a:cubicBezTo>
                  <a:cubicBezTo>
                    <a:pt x="297501" y="383609"/>
                    <a:pt x="303875" y="369824"/>
                    <a:pt x="303875" y="355297"/>
                  </a:cubicBezTo>
                  <a:lnTo>
                    <a:pt x="303875" y="334545"/>
                  </a:lnTo>
                  <a:lnTo>
                    <a:pt x="435356" y="370120"/>
                  </a:lnTo>
                  <a:cubicBezTo>
                    <a:pt x="440100" y="371454"/>
                    <a:pt x="444695" y="367897"/>
                    <a:pt x="444695" y="363005"/>
                  </a:cubicBezTo>
                  <a:lnTo>
                    <a:pt x="444695" y="7398"/>
                  </a:lnTo>
                  <a:cubicBezTo>
                    <a:pt x="444695" y="2506"/>
                    <a:pt x="439951" y="-1051"/>
                    <a:pt x="435208" y="283"/>
                  </a:cubicBezTo>
                  <a:close/>
                  <a:moveTo>
                    <a:pt x="259405" y="355297"/>
                  </a:moveTo>
                  <a:cubicBezTo>
                    <a:pt x="259405" y="357224"/>
                    <a:pt x="258516" y="358410"/>
                    <a:pt x="257627" y="359003"/>
                  </a:cubicBezTo>
                  <a:cubicBezTo>
                    <a:pt x="256885" y="359744"/>
                    <a:pt x="255551" y="360485"/>
                    <a:pt x="253624" y="360041"/>
                  </a:cubicBezTo>
                  <a:cubicBezTo>
                    <a:pt x="253624" y="360041"/>
                    <a:pt x="253624" y="360041"/>
                    <a:pt x="253624" y="360041"/>
                  </a:cubicBezTo>
                  <a:lnTo>
                    <a:pt x="144970" y="341956"/>
                  </a:lnTo>
                  <a:cubicBezTo>
                    <a:pt x="142599" y="341512"/>
                    <a:pt x="140820" y="339436"/>
                    <a:pt x="140820" y="337065"/>
                  </a:cubicBezTo>
                  <a:lnTo>
                    <a:pt x="140820" y="290224"/>
                  </a:lnTo>
                  <a:lnTo>
                    <a:pt x="259405" y="322390"/>
                  </a:lnTo>
                  <a:lnTo>
                    <a:pt x="259405" y="355297"/>
                  </a:lnTo>
                  <a:close/>
                  <a:moveTo>
                    <a:pt x="51881" y="105823"/>
                  </a:moveTo>
                  <a:lnTo>
                    <a:pt x="29646" y="105823"/>
                  </a:lnTo>
                  <a:cubicBezTo>
                    <a:pt x="13341" y="105823"/>
                    <a:pt x="0" y="119164"/>
                    <a:pt x="0" y="135470"/>
                  </a:cubicBezTo>
                  <a:lnTo>
                    <a:pt x="0" y="239232"/>
                  </a:lnTo>
                  <a:cubicBezTo>
                    <a:pt x="0" y="255537"/>
                    <a:pt x="13341" y="268878"/>
                    <a:pt x="29646" y="268878"/>
                  </a:cubicBezTo>
                  <a:lnTo>
                    <a:pt x="51881" y="268878"/>
                  </a:lnTo>
                  <a:cubicBezTo>
                    <a:pt x="56032" y="268878"/>
                    <a:pt x="59293" y="265617"/>
                    <a:pt x="59293" y="261467"/>
                  </a:cubicBezTo>
                  <a:lnTo>
                    <a:pt x="59293" y="113235"/>
                  </a:lnTo>
                  <a:cubicBezTo>
                    <a:pt x="59293" y="109233"/>
                    <a:pt x="56032" y="105823"/>
                    <a:pt x="51881" y="105823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9D457-BD24-31AC-1AA6-495FE31D3F72}"/>
              </a:ext>
            </a:extLst>
          </p:cNvPr>
          <p:cNvGrpSpPr/>
          <p:nvPr/>
        </p:nvGrpSpPr>
        <p:grpSpPr>
          <a:xfrm>
            <a:off x="2987844" y="3799906"/>
            <a:ext cx="6090724" cy="927044"/>
            <a:chOff x="2987844" y="3799906"/>
            <a:chExt cx="6090724" cy="9270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295922-37EB-6BF5-281F-0B0E11065E6F}"/>
                </a:ext>
              </a:extLst>
            </p:cNvPr>
            <p:cNvSpPr txBox="1"/>
            <p:nvPr/>
          </p:nvSpPr>
          <p:spPr>
            <a:xfrm>
              <a:off x="4010767" y="3838584"/>
              <a:ext cx="5067801" cy="84207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Una quota significativa di recensioni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sospette</a:t>
              </a:r>
              <a:r>
                <a:rPr lang="it-IT" sz="1800">
                  <a:latin typeface="Nunito"/>
                </a:rPr>
                <a:t> compromette l’affidabilità dei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sistemi di reputazione</a:t>
              </a:r>
              <a:r>
                <a:rPr lang="it-IT" sz="1800">
                  <a:latin typeface="Nunito"/>
                </a:rPr>
                <a:t> e le decisioni degli utenti.</a:t>
              </a:r>
              <a:endParaRPr lang="en-US" sz="1800">
                <a:latin typeface="Nunito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77E6DC8-626F-4569-5BFD-3707A5A42204}"/>
                </a:ext>
              </a:extLst>
            </p:cNvPr>
            <p:cNvSpPr/>
            <p:nvPr/>
          </p:nvSpPr>
          <p:spPr>
            <a:xfrm>
              <a:off x="2987844" y="3799906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98898E-ED99-313F-5089-C3C16FD6A474}"/>
                </a:ext>
              </a:extLst>
            </p:cNvPr>
            <p:cNvSpPr/>
            <p:nvPr/>
          </p:nvSpPr>
          <p:spPr>
            <a:xfrm rot="10800000">
              <a:off x="3306580" y="4136580"/>
              <a:ext cx="276754" cy="247854"/>
            </a:xfrm>
            <a:custGeom>
              <a:avLst/>
              <a:gdLst>
                <a:gd name="connsiteX0" fmla="*/ 142994 w 566797"/>
                <a:gd name="connsiteY0" fmla="*/ 386651 h 507607"/>
                <a:gd name="connsiteX1" fmla="*/ 6661 w 566797"/>
                <a:gd name="connsiteY1" fmla="*/ 236210 h 507607"/>
                <a:gd name="connsiteX2" fmla="*/ 26095 w 566797"/>
                <a:gd name="connsiteY2" fmla="*/ 110609 h 507607"/>
                <a:gd name="connsiteX3" fmla="*/ 27264 w 566797"/>
                <a:gd name="connsiteY3" fmla="*/ 97630 h 507607"/>
                <a:gd name="connsiteX4" fmla="*/ 962 w 566797"/>
                <a:gd name="connsiteY4" fmla="*/ 22270 h 507607"/>
                <a:gd name="connsiteX5" fmla="*/ 23318 w 566797"/>
                <a:gd name="connsiteY5" fmla="*/ 919 h 507607"/>
                <a:gd name="connsiteX6" fmla="*/ 102518 w 566797"/>
                <a:gd name="connsiteY6" fmla="*/ 26178 h 507607"/>
                <a:gd name="connsiteX7" fmla="*/ 115961 w 566797"/>
                <a:gd name="connsiteY7" fmla="*/ 25062 h 507607"/>
                <a:gd name="connsiteX8" fmla="*/ 246888 w 566797"/>
                <a:gd name="connsiteY8" fmla="*/ 7059 h 507607"/>
                <a:gd name="connsiteX9" fmla="*/ 360279 w 566797"/>
                <a:gd name="connsiteY9" fmla="*/ 66928 h 507607"/>
                <a:gd name="connsiteX10" fmla="*/ 322141 w 566797"/>
                <a:gd name="connsiteY10" fmla="*/ 70417 h 507607"/>
                <a:gd name="connsiteX11" fmla="*/ 128527 w 566797"/>
                <a:gd name="connsiteY11" fmla="*/ 253515 h 507607"/>
                <a:gd name="connsiteX12" fmla="*/ 142994 w 566797"/>
                <a:gd name="connsiteY12" fmla="*/ 386651 h 507607"/>
                <a:gd name="connsiteX13" fmla="*/ 341020 w 566797"/>
                <a:gd name="connsiteY13" fmla="*/ 507159 h 507607"/>
                <a:gd name="connsiteX14" fmla="*/ 149595 w 566797"/>
                <a:gd name="connsiteY14" fmla="*/ 258285 h 507607"/>
                <a:gd name="connsiteX15" fmla="*/ 316208 w 566797"/>
                <a:gd name="connsiteY15" fmla="*/ 93452 h 507607"/>
                <a:gd name="connsiteX16" fmla="*/ 449023 w 566797"/>
                <a:gd name="connsiteY16" fmla="*/ 112574 h 507607"/>
                <a:gd name="connsiteX17" fmla="*/ 462660 w 566797"/>
                <a:gd name="connsiteY17" fmla="*/ 113760 h 507607"/>
                <a:gd name="connsiteX18" fmla="*/ 543002 w 566797"/>
                <a:gd name="connsiteY18" fmla="*/ 86930 h 507607"/>
                <a:gd name="connsiteX19" fmla="*/ 565829 w 566797"/>
                <a:gd name="connsiteY19" fmla="*/ 109757 h 507607"/>
                <a:gd name="connsiteX20" fmla="*/ 539147 w 566797"/>
                <a:gd name="connsiteY20" fmla="*/ 189802 h 507607"/>
                <a:gd name="connsiteX21" fmla="*/ 540334 w 566797"/>
                <a:gd name="connsiteY21" fmla="*/ 203588 h 507607"/>
                <a:gd name="connsiteX22" fmla="*/ 560048 w 566797"/>
                <a:gd name="connsiteY22" fmla="*/ 336996 h 507607"/>
                <a:gd name="connsiteX23" fmla="*/ 394770 w 566797"/>
                <a:gd name="connsiteY23" fmla="*/ 503905 h 507607"/>
                <a:gd name="connsiteX24" fmla="*/ 341020 w 566797"/>
                <a:gd name="connsiteY24" fmla="*/ 507159 h 50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6797" h="507607">
                  <a:moveTo>
                    <a:pt x="142994" y="386651"/>
                  </a:moveTo>
                  <a:cubicBezTo>
                    <a:pt x="73438" y="364322"/>
                    <a:pt x="19812" y="306127"/>
                    <a:pt x="6661" y="236210"/>
                  </a:cubicBezTo>
                  <a:cubicBezTo>
                    <a:pt x="-1815" y="190576"/>
                    <a:pt x="6368" y="147313"/>
                    <a:pt x="26095" y="110609"/>
                  </a:cubicBezTo>
                  <a:cubicBezTo>
                    <a:pt x="28287" y="106562"/>
                    <a:pt x="28725" y="101957"/>
                    <a:pt x="27264" y="97630"/>
                  </a:cubicBezTo>
                  <a:lnTo>
                    <a:pt x="962" y="22270"/>
                  </a:lnTo>
                  <a:cubicBezTo>
                    <a:pt x="-3715" y="9012"/>
                    <a:pt x="9437" y="-3547"/>
                    <a:pt x="23318" y="919"/>
                  </a:cubicBezTo>
                  <a:lnTo>
                    <a:pt x="102518" y="26178"/>
                  </a:lnTo>
                  <a:cubicBezTo>
                    <a:pt x="106901" y="27574"/>
                    <a:pt x="111723" y="27155"/>
                    <a:pt x="115961" y="25062"/>
                  </a:cubicBezTo>
                  <a:cubicBezTo>
                    <a:pt x="154244" y="6501"/>
                    <a:pt x="199397" y="-1035"/>
                    <a:pt x="246888" y="7059"/>
                  </a:cubicBezTo>
                  <a:cubicBezTo>
                    <a:pt x="291017" y="14735"/>
                    <a:pt x="330616" y="36366"/>
                    <a:pt x="360279" y="66928"/>
                  </a:cubicBezTo>
                  <a:cubicBezTo>
                    <a:pt x="347567" y="67208"/>
                    <a:pt x="334707" y="68185"/>
                    <a:pt x="322141" y="70417"/>
                  </a:cubicBezTo>
                  <a:cubicBezTo>
                    <a:pt x="224530" y="87025"/>
                    <a:pt x="146793" y="160710"/>
                    <a:pt x="128527" y="253515"/>
                  </a:cubicBezTo>
                  <a:cubicBezTo>
                    <a:pt x="119614" y="299150"/>
                    <a:pt x="125020" y="345203"/>
                    <a:pt x="142994" y="386651"/>
                  </a:cubicBezTo>
                  <a:close/>
                  <a:moveTo>
                    <a:pt x="341020" y="507159"/>
                  </a:moveTo>
                  <a:cubicBezTo>
                    <a:pt x="219067" y="499209"/>
                    <a:pt x="125600" y="386691"/>
                    <a:pt x="149595" y="258285"/>
                  </a:cubicBezTo>
                  <a:cubicBezTo>
                    <a:pt x="165307" y="175127"/>
                    <a:pt x="232901" y="108423"/>
                    <a:pt x="316208" y="93452"/>
                  </a:cubicBezTo>
                  <a:cubicBezTo>
                    <a:pt x="364383" y="84854"/>
                    <a:pt x="410186" y="92859"/>
                    <a:pt x="449023" y="112574"/>
                  </a:cubicBezTo>
                  <a:cubicBezTo>
                    <a:pt x="453322" y="114797"/>
                    <a:pt x="458065" y="115242"/>
                    <a:pt x="462660" y="113760"/>
                  </a:cubicBezTo>
                  <a:lnTo>
                    <a:pt x="543002" y="86930"/>
                  </a:lnTo>
                  <a:cubicBezTo>
                    <a:pt x="557084" y="82335"/>
                    <a:pt x="570573" y="95675"/>
                    <a:pt x="565829" y="109757"/>
                  </a:cubicBezTo>
                  <a:lnTo>
                    <a:pt x="539147" y="189802"/>
                  </a:lnTo>
                  <a:cubicBezTo>
                    <a:pt x="537665" y="194398"/>
                    <a:pt x="538110" y="199289"/>
                    <a:pt x="540334" y="203588"/>
                  </a:cubicBezTo>
                  <a:cubicBezTo>
                    <a:pt x="560493" y="242573"/>
                    <a:pt x="568794" y="288525"/>
                    <a:pt x="560048" y="336996"/>
                  </a:cubicBezTo>
                  <a:cubicBezTo>
                    <a:pt x="545077" y="420599"/>
                    <a:pt x="478224" y="488341"/>
                    <a:pt x="394770" y="503905"/>
                  </a:cubicBezTo>
                  <a:cubicBezTo>
                    <a:pt x="376445" y="507296"/>
                    <a:pt x="358442" y="508294"/>
                    <a:pt x="341020" y="507159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E65CBB-6E12-9B4D-BD1D-4AAD9945D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11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F10F-F667-6845-F599-D52819541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838556B-4692-4F84-B20A-B0EDFF0B3DB7}"/>
              </a:ext>
            </a:extLst>
          </p:cNvPr>
          <p:cNvGrpSpPr/>
          <p:nvPr/>
        </p:nvGrpSpPr>
        <p:grpSpPr>
          <a:xfrm>
            <a:off x="2190750" y="1209886"/>
            <a:ext cx="7857568" cy="886066"/>
            <a:chOff x="538941" y="1408647"/>
            <a:chExt cx="7857568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49232F-499F-BE19-2CB6-6CAD2B624B03}"/>
                </a:ext>
              </a:extLst>
            </p:cNvPr>
            <p:cNvSpPr/>
            <p:nvPr/>
          </p:nvSpPr>
          <p:spPr>
            <a:xfrm>
              <a:off x="538941" y="1408647"/>
              <a:ext cx="7857568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04D202-2F0F-A38C-1915-6BE52EE123FF}"/>
                </a:ext>
              </a:extLst>
            </p:cNvPr>
            <p:cNvSpPr txBox="1"/>
            <p:nvPr/>
          </p:nvSpPr>
          <p:spPr>
            <a:xfrm>
              <a:off x="819589" y="1528514"/>
              <a:ext cx="594371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  <a:cs typeface="Poppins SemiBold"/>
                </a:rPr>
                <a:t>Stato dell’arte</a:t>
              </a:r>
              <a:r>
                <a:rPr lang="it-IT" sz="3600" b="1" spc="0">
                  <a:solidFill>
                    <a:srgbClr val="FF5A5F"/>
                  </a:solidFill>
                  <a:latin typeface="+mj-lt"/>
                  <a:cs typeface="Poppins SemiBold"/>
                </a:rPr>
                <a:t> (2/2)</a:t>
              </a:r>
              <a:endParaRPr lang="it-IT" sz="3600" b="1" spc="0" noProof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EDD489E-6E6D-3191-A20E-2A18218A4602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B3769D6-F1AF-0C3B-E27A-752AB85E8B92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B1DCCDA-F1F7-C450-E00E-059131734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C67FE2-6727-DDAC-EC4F-24E1948260C0}"/>
              </a:ext>
            </a:extLst>
          </p:cNvPr>
          <p:cNvGrpSpPr/>
          <p:nvPr/>
        </p:nvGrpSpPr>
        <p:grpSpPr>
          <a:xfrm>
            <a:off x="2505016" y="2418951"/>
            <a:ext cx="6756638" cy="927044"/>
            <a:chOff x="2505016" y="2418951"/>
            <a:chExt cx="6756638" cy="9270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8B0CDE-0A3D-A51B-CF20-250D165AAC44}"/>
                </a:ext>
              </a:extLst>
            </p:cNvPr>
            <p:cNvSpPr/>
            <p:nvPr/>
          </p:nvSpPr>
          <p:spPr>
            <a:xfrm>
              <a:off x="2505016" y="2418951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9B8C04-A71D-7564-C751-54AE3CA467DD}"/>
                </a:ext>
              </a:extLst>
            </p:cNvPr>
            <p:cNvSpPr txBox="1"/>
            <p:nvPr/>
          </p:nvSpPr>
          <p:spPr>
            <a:xfrm>
              <a:off x="3556785" y="2423960"/>
              <a:ext cx="5704869" cy="84207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L’analisi combina </a:t>
              </a:r>
              <a:r>
                <a:rPr lang="it-IT" sz="1800" b="1" err="1">
                  <a:solidFill>
                    <a:srgbClr val="00A699"/>
                  </a:solidFill>
                  <a:latin typeface="Nunito"/>
                </a:rPr>
                <a:t>pre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-elaborazione</a:t>
              </a:r>
              <a:r>
                <a:rPr lang="it-IT" sz="1800">
                  <a:latin typeface="Nunito"/>
                </a:rPr>
                <a:t>,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Machine Learning</a:t>
              </a:r>
              <a:r>
                <a:rPr lang="it-IT" sz="1800">
                  <a:latin typeface="Nunito"/>
                </a:rPr>
                <a:t> e studio dei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metadati temporali e spaziali</a:t>
              </a:r>
              <a:r>
                <a:rPr lang="it-IT" sz="1800">
                  <a:latin typeface="Nunito"/>
                </a:rPr>
                <a:t> per individuare anomalie e rischio reputazionale.</a:t>
              </a:r>
              <a:endParaRPr lang="it-IT" sz="1800" noProof="0">
                <a:latin typeface="+mn-lt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65E2F7-9BB1-63F6-0FBA-1F99A2EA7889}"/>
                </a:ext>
              </a:extLst>
            </p:cNvPr>
            <p:cNvSpPr/>
            <p:nvPr/>
          </p:nvSpPr>
          <p:spPr>
            <a:xfrm>
              <a:off x="2824836" y="2786500"/>
              <a:ext cx="265194" cy="181076"/>
            </a:xfrm>
            <a:custGeom>
              <a:avLst/>
              <a:gdLst>
                <a:gd name="connsiteX0" fmla="*/ 218494 w 543121"/>
                <a:gd name="connsiteY0" fmla="*/ 210461 h 370847"/>
                <a:gd name="connsiteX1" fmla="*/ 228129 w 543121"/>
                <a:gd name="connsiteY1" fmla="*/ 210461 h 370847"/>
                <a:gd name="connsiteX2" fmla="*/ 252290 w 543121"/>
                <a:gd name="connsiteY2" fmla="*/ 231213 h 370847"/>
                <a:gd name="connsiteX3" fmla="*/ 290979 w 543121"/>
                <a:gd name="connsiteY3" fmla="*/ 231213 h 370847"/>
                <a:gd name="connsiteX4" fmla="*/ 315140 w 543121"/>
                <a:gd name="connsiteY4" fmla="*/ 210461 h 370847"/>
                <a:gd name="connsiteX5" fmla="*/ 324775 w 543121"/>
                <a:gd name="connsiteY5" fmla="*/ 210461 h 370847"/>
                <a:gd name="connsiteX6" fmla="*/ 496576 w 543121"/>
                <a:gd name="connsiteY6" fmla="*/ 357803 h 370847"/>
                <a:gd name="connsiteX7" fmla="*/ 491684 w 543121"/>
                <a:gd name="connsiteY7" fmla="*/ 370847 h 370847"/>
                <a:gd name="connsiteX8" fmla="*/ 51733 w 543121"/>
                <a:gd name="connsiteY8" fmla="*/ 370847 h 370847"/>
                <a:gd name="connsiteX9" fmla="*/ 46841 w 543121"/>
                <a:gd name="connsiteY9" fmla="*/ 357803 h 370847"/>
                <a:gd name="connsiteX10" fmla="*/ 538692 w 543121"/>
                <a:gd name="connsiteY10" fmla="*/ 24041 h 370847"/>
                <a:gd name="connsiteX11" fmla="*/ 543121 w 543121"/>
                <a:gd name="connsiteY11" fmla="*/ 30804 h 370847"/>
                <a:gd name="connsiteX12" fmla="*/ 543121 w 543121"/>
                <a:gd name="connsiteY12" fmla="*/ 332900 h 370847"/>
                <a:gd name="connsiteX13" fmla="*/ 530817 w 543121"/>
                <a:gd name="connsiteY13" fmla="*/ 338533 h 370847"/>
                <a:gd name="connsiteX14" fmla="*/ 354866 w 543121"/>
                <a:gd name="connsiteY14" fmla="*/ 187485 h 370847"/>
                <a:gd name="connsiteX15" fmla="*/ 354866 w 543121"/>
                <a:gd name="connsiteY15" fmla="*/ 176219 h 370847"/>
                <a:gd name="connsiteX16" fmla="*/ 530817 w 543121"/>
                <a:gd name="connsiteY16" fmla="*/ 25171 h 370847"/>
                <a:gd name="connsiteX17" fmla="*/ 538692 w 543121"/>
                <a:gd name="connsiteY17" fmla="*/ 24041 h 370847"/>
                <a:gd name="connsiteX18" fmla="*/ 4373 w 543121"/>
                <a:gd name="connsiteY18" fmla="*/ 24041 h 370847"/>
                <a:gd name="connsiteX19" fmla="*/ 12303 w 543121"/>
                <a:gd name="connsiteY19" fmla="*/ 25171 h 370847"/>
                <a:gd name="connsiteX20" fmla="*/ 188254 w 543121"/>
                <a:gd name="connsiteY20" fmla="*/ 176219 h 370847"/>
                <a:gd name="connsiteX21" fmla="*/ 188254 w 543121"/>
                <a:gd name="connsiteY21" fmla="*/ 187485 h 370847"/>
                <a:gd name="connsiteX22" fmla="*/ 12303 w 543121"/>
                <a:gd name="connsiteY22" fmla="*/ 338533 h 370847"/>
                <a:gd name="connsiteX23" fmla="*/ 0 w 543121"/>
                <a:gd name="connsiteY23" fmla="*/ 332900 h 370847"/>
                <a:gd name="connsiteX24" fmla="*/ 0 w 543121"/>
                <a:gd name="connsiteY24" fmla="*/ 30804 h 370847"/>
                <a:gd name="connsiteX25" fmla="*/ 4373 w 543121"/>
                <a:gd name="connsiteY25" fmla="*/ 24041 h 370847"/>
                <a:gd name="connsiteX26" fmla="*/ 51586 w 543121"/>
                <a:gd name="connsiteY26" fmla="*/ 0 h 370847"/>
                <a:gd name="connsiteX27" fmla="*/ 491537 w 543121"/>
                <a:gd name="connsiteY27" fmla="*/ 0 h 370847"/>
                <a:gd name="connsiteX28" fmla="*/ 496132 w 543121"/>
                <a:gd name="connsiteY28" fmla="*/ 13044 h 370847"/>
                <a:gd name="connsiteX29" fmla="*/ 281048 w 543121"/>
                <a:gd name="connsiteY29" fmla="*/ 197741 h 370847"/>
                <a:gd name="connsiteX30" fmla="*/ 261778 w 543121"/>
                <a:gd name="connsiteY30" fmla="*/ 197741 h 370847"/>
                <a:gd name="connsiteX31" fmla="*/ 46694 w 543121"/>
                <a:gd name="connsiteY31" fmla="*/ 13044 h 370847"/>
                <a:gd name="connsiteX32" fmla="*/ 51586 w 543121"/>
                <a:gd name="connsiteY32" fmla="*/ 0 h 37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3121" h="370847">
                  <a:moveTo>
                    <a:pt x="218494" y="210461"/>
                  </a:moveTo>
                  <a:cubicBezTo>
                    <a:pt x="221310" y="208089"/>
                    <a:pt x="225312" y="208089"/>
                    <a:pt x="228129" y="210461"/>
                  </a:cubicBezTo>
                  <a:lnTo>
                    <a:pt x="252290" y="231213"/>
                  </a:lnTo>
                  <a:cubicBezTo>
                    <a:pt x="263408" y="240700"/>
                    <a:pt x="279861" y="240700"/>
                    <a:pt x="290979" y="231213"/>
                  </a:cubicBezTo>
                  <a:lnTo>
                    <a:pt x="315140" y="210461"/>
                  </a:lnTo>
                  <a:cubicBezTo>
                    <a:pt x="317957" y="208089"/>
                    <a:pt x="321959" y="208089"/>
                    <a:pt x="324775" y="210461"/>
                  </a:cubicBezTo>
                  <a:lnTo>
                    <a:pt x="496576" y="357803"/>
                  </a:lnTo>
                  <a:cubicBezTo>
                    <a:pt x="501764" y="362250"/>
                    <a:pt x="498503" y="370847"/>
                    <a:pt x="491684" y="370847"/>
                  </a:cubicBezTo>
                  <a:lnTo>
                    <a:pt x="51733" y="370847"/>
                  </a:lnTo>
                  <a:cubicBezTo>
                    <a:pt x="44766" y="370847"/>
                    <a:pt x="41653" y="362250"/>
                    <a:pt x="46841" y="357803"/>
                  </a:cubicBezTo>
                  <a:close/>
                  <a:moveTo>
                    <a:pt x="538692" y="24041"/>
                  </a:moveTo>
                  <a:cubicBezTo>
                    <a:pt x="541157" y="25171"/>
                    <a:pt x="543047" y="27617"/>
                    <a:pt x="543121" y="30804"/>
                  </a:cubicBezTo>
                  <a:lnTo>
                    <a:pt x="543121" y="332900"/>
                  </a:lnTo>
                  <a:cubicBezTo>
                    <a:pt x="543121" y="339274"/>
                    <a:pt x="535561" y="342684"/>
                    <a:pt x="530817" y="338533"/>
                  </a:cubicBezTo>
                  <a:lnTo>
                    <a:pt x="354866" y="187485"/>
                  </a:lnTo>
                  <a:cubicBezTo>
                    <a:pt x="351457" y="184520"/>
                    <a:pt x="351457" y="179184"/>
                    <a:pt x="354866" y="176219"/>
                  </a:cubicBezTo>
                  <a:lnTo>
                    <a:pt x="530817" y="25171"/>
                  </a:lnTo>
                  <a:cubicBezTo>
                    <a:pt x="533189" y="23096"/>
                    <a:pt x="536228" y="22911"/>
                    <a:pt x="538692" y="24041"/>
                  </a:cubicBezTo>
                  <a:close/>
                  <a:moveTo>
                    <a:pt x="4373" y="24041"/>
                  </a:moveTo>
                  <a:cubicBezTo>
                    <a:pt x="6856" y="22911"/>
                    <a:pt x="9932" y="23096"/>
                    <a:pt x="12303" y="25171"/>
                  </a:cubicBezTo>
                  <a:lnTo>
                    <a:pt x="188254" y="176219"/>
                  </a:lnTo>
                  <a:cubicBezTo>
                    <a:pt x="191663" y="179184"/>
                    <a:pt x="191663" y="184520"/>
                    <a:pt x="188254" y="187485"/>
                  </a:cubicBezTo>
                  <a:lnTo>
                    <a:pt x="12303" y="338533"/>
                  </a:lnTo>
                  <a:cubicBezTo>
                    <a:pt x="7412" y="342684"/>
                    <a:pt x="0" y="339274"/>
                    <a:pt x="0" y="332900"/>
                  </a:cubicBezTo>
                  <a:lnTo>
                    <a:pt x="0" y="30804"/>
                  </a:lnTo>
                  <a:cubicBezTo>
                    <a:pt x="0" y="27617"/>
                    <a:pt x="1890" y="25171"/>
                    <a:pt x="4373" y="24041"/>
                  </a:cubicBezTo>
                  <a:close/>
                  <a:moveTo>
                    <a:pt x="51586" y="0"/>
                  </a:moveTo>
                  <a:lnTo>
                    <a:pt x="491537" y="0"/>
                  </a:lnTo>
                  <a:cubicBezTo>
                    <a:pt x="498355" y="0"/>
                    <a:pt x="501616" y="8597"/>
                    <a:pt x="496132" y="13044"/>
                  </a:cubicBezTo>
                  <a:lnTo>
                    <a:pt x="281048" y="197741"/>
                  </a:lnTo>
                  <a:cubicBezTo>
                    <a:pt x="275563" y="202484"/>
                    <a:pt x="267262" y="202484"/>
                    <a:pt x="261778" y="197741"/>
                  </a:cubicBezTo>
                  <a:lnTo>
                    <a:pt x="46694" y="13044"/>
                  </a:lnTo>
                  <a:cubicBezTo>
                    <a:pt x="41506" y="8597"/>
                    <a:pt x="44767" y="0"/>
                    <a:pt x="51586" y="0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BD8CF8-0199-63E3-0A96-17BB68A87BC0}"/>
              </a:ext>
            </a:extLst>
          </p:cNvPr>
          <p:cNvGrpSpPr/>
          <p:nvPr/>
        </p:nvGrpSpPr>
        <p:grpSpPr>
          <a:xfrm>
            <a:off x="2505016" y="3656470"/>
            <a:ext cx="6758016" cy="927044"/>
            <a:chOff x="2505016" y="3656470"/>
            <a:chExt cx="6758016" cy="9270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ADED8A-B55B-2A40-28CC-0883EB443FCC}"/>
                </a:ext>
              </a:extLst>
            </p:cNvPr>
            <p:cNvSpPr/>
            <p:nvPr/>
          </p:nvSpPr>
          <p:spPr>
            <a:xfrm>
              <a:off x="2505016" y="3656470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B97475-58AF-6794-75D6-860639915BBF}"/>
                </a:ext>
              </a:extLst>
            </p:cNvPr>
            <p:cNvSpPr txBox="1"/>
            <p:nvPr/>
          </p:nvSpPr>
          <p:spPr>
            <a:xfrm>
              <a:off x="3558737" y="3693956"/>
              <a:ext cx="5704295" cy="842074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La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visualizzazione dei risultati</a:t>
              </a:r>
              <a:r>
                <a:rPr lang="it-IT" sz="1800">
                  <a:latin typeface="Nunito"/>
                </a:rPr>
                <a:t> (mappe, strumenti interattivi) è essenziale per migliorare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interpretabilità</a:t>
              </a:r>
              <a:r>
                <a:rPr lang="it-IT" sz="1800">
                  <a:latin typeface="Nunito"/>
                </a:rPr>
                <a:t> e accessibilità.</a:t>
              </a:r>
              <a:endParaRPr lang="en-US" sz="1800">
                <a:latin typeface="Nunito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12A86BD-2EAB-30E8-66A2-407FCE7AB11B}"/>
                </a:ext>
              </a:extLst>
            </p:cNvPr>
            <p:cNvSpPr/>
            <p:nvPr/>
          </p:nvSpPr>
          <p:spPr>
            <a:xfrm>
              <a:off x="2837481" y="3993998"/>
              <a:ext cx="250290" cy="250288"/>
            </a:xfrm>
            <a:custGeom>
              <a:avLst/>
              <a:gdLst>
                <a:gd name="connsiteX0" fmla="*/ 433133 w 578103"/>
                <a:gd name="connsiteY0" fmla="*/ 400225 h 578103"/>
                <a:gd name="connsiteX1" fmla="*/ 389108 w 578103"/>
                <a:gd name="connsiteY1" fmla="*/ 511992 h 578103"/>
                <a:gd name="connsiteX2" fmla="*/ 506655 w 578103"/>
                <a:gd name="connsiteY2" fmla="*/ 400225 h 578103"/>
                <a:gd name="connsiteX3" fmla="*/ 311286 w 578103"/>
                <a:gd name="connsiteY3" fmla="*/ 400225 h 578103"/>
                <a:gd name="connsiteX4" fmla="*/ 311286 w 578103"/>
                <a:gd name="connsiteY4" fmla="*/ 528445 h 578103"/>
                <a:gd name="connsiteX5" fmla="*/ 386736 w 578103"/>
                <a:gd name="connsiteY5" fmla="*/ 400225 h 578103"/>
                <a:gd name="connsiteX6" fmla="*/ 191367 w 578103"/>
                <a:gd name="connsiteY6" fmla="*/ 400225 h 578103"/>
                <a:gd name="connsiteX7" fmla="*/ 266817 w 578103"/>
                <a:gd name="connsiteY7" fmla="*/ 528445 h 578103"/>
                <a:gd name="connsiteX8" fmla="*/ 266817 w 578103"/>
                <a:gd name="connsiteY8" fmla="*/ 400225 h 578103"/>
                <a:gd name="connsiteX9" fmla="*/ 71448 w 578103"/>
                <a:gd name="connsiteY9" fmla="*/ 400225 h 578103"/>
                <a:gd name="connsiteX10" fmla="*/ 188995 w 578103"/>
                <a:gd name="connsiteY10" fmla="*/ 511992 h 578103"/>
                <a:gd name="connsiteX11" fmla="*/ 144970 w 578103"/>
                <a:gd name="connsiteY11" fmla="*/ 400225 h 578103"/>
                <a:gd name="connsiteX12" fmla="*/ 311204 w 578103"/>
                <a:gd name="connsiteY12" fmla="*/ 207524 h 578103"/>
                <a:gd name="connsiteX13" fmla="*/ 312535 w 578103"/>
                <a:gd name="connsiteY13" fmla="*/ 229051 h 578103"/>
                <a:gd name="connsiteX14" fmla="*/ 312535 w 578103"/>
                <a:gd name="connsiteY14" fmla="*/ 355756 h 578103"/>
                <a:gd name="connsiteX15" fmla="*/ 395334 w 578103"/>
                <a:gd name="connsiteY15" fmla="*/ 355756 h 578103"/>
                <a:gd name="connsiteX16" fmla="*/ 400225 w 578103"/>
                <a:gd name="connsiteY16" fmla="*/ 289052 h 578103"/>
                <a:gd name="connsiteX17" fmla="*/ 392962 w 578103"/>
                <a:gd name="connsiteY17" fmla="*/ 207524 h 578103"/>
                <a:gd name="connsiteX18" fmla="*/ 185141 w 578103"/>
                <a:gd name="connsiteY18" fmla="*/ 207524 h 578103"/>
                <a:gd name="connsiteX19" fmla="*/ 177878 w 578103"/>
                <a:gd name="connsiteY19" fmla="*/ 289052 h 578103"/>
                <a:gd name="connsiteX20" fmla="*/ 182770 w 578103"/>
                <a:gd name="connsiteY20" fmla="*/ 355756 h 578103"/>
                <a:gd name="connsiteX21" fmla="*/ 266816 w 578103"/>
                <a:gd name="connsiteY21" fmla="*/ 355756 h 578103"/>
                <a:gd name="connsiteX22" fmla="*/ 266816 w 578103"/>
                <a:gd name="connsiteY22" fmla="*/ 229051 h 578103"/>
                <a:gd name="connsiteX23" fmla="*/ 268147 w 578103"/>
                <a:gd name="connsiteY23" fmla="*/ 207524 h 578103"/>
                <a:gd name="connsiteX24" fmla="*/ 58700 w 578103"/>
                <a:gd name="connsiteY24" fmla="*/ 207524 h 578103"/>
                <a:gd name="connsiteX25" fmla="*/ 44469 w 578103"/>
                <a:gd name="connsiteY25" fmla="*/ 289052 h 578103"/>
                <a:gd name="connsiteX26" fmla="*/ 53956 w 578103"/>
                <a:gd name="connsiteY26" fmla="*/ 355756 h 578103"/>
                <a:gd name="connsiteX27" fmla="*/ 137559 w 578103"/>
                <a:gd name="connsiteY27" fmla="*/ 355756 h 578103"/>
                <a:gd name="connsiteX28" fmla="*/ 133408 w 578103"/>
                <a:gd name="connsiteY28" fmla="*/ 289052 h 578103"/>
                <a:gd name="connsiteX29" fmla="*/ 139486 w 578103"/>
                <a:gd name="connsiteY29" fmla="*/ 207524 h 578103"/>
                <a:gd name="connsiteX30" fmla="*/ 518810 w 578103"/>
                <a:gd name="connsiteY30" fmla="*/ 206042 h 578103"/>
                <a:gd name="connsiteX31" fmla="*/ 518810 w 578103"/>
                <a:gd name="connsiteY31" fmla="*/ 207524 h 578103"/>
                <a:gd name="connsiteX32" fmla="*/ 438469 w 578103"/>
                <a:gd name="connsiteY32" fmla="*/ 207524 h 578103"/>
                <a:gd name="connsiteX33" fmla="*/ 444695 w 578103"/>
                <a:gd name="connsiteY33" fmla="*/ 289052 h 578103"/>
                <a:gd name="connsiteX34" fmla="*/ 440544 w 578103"/>
                <a:gd name="connsiteY34" fmla="*/ 355756 h 578103"/>
                <a:gd name="connsiteX35" fmla="*/ 524147 w 578103"/>
                <a:gd name="connsiteY35" fmla="*/ 355756 h 578103"/>
                <a:gd name="connsiteX36" fmla="*/ 533634 w 578103"/>
                <a:gd name="connsiteY36" fmla="*/ 289052 h 578103"/>
                <a:gd name="connsiteX37" fmla="*/ 518810 w 578103"/>
                <a:gd name="connsiteY37" fmla="*/ 206042 h 578103"/>
                <a:gd name="connsiteX38" fmla="*/ 389256 w 578103"/>
                <a:gd name="connsiteY38" fmla="*/ 66111 h 578103"/>
                <a:gd name="connsiteX39" fmla="*/ 429575 w 578103"/>
                <a:gd name="connsiteY39" fmla="*/ 163055 h 578103"/>
                <a:gd name="connsiteX40" fmla="*/ 498354 w 578103"/>
                <a:gd name="connsiteY40" fmla="*/ 163055 h 578103"/>
                <a:gd name="connsiteX41" fmla="*/ 389256 w 578103"/>
                <a:gd name="connsiteY41" fmla="*/ 66111 h 578103"/>
                <a:gd name="connsiteX42" fmla="*/ 188995 w 578103"/>
                <a:gd name="connsiteY42" fmla="*/ 66111 h 578103"/>
                <a:gd name="connsiteX43" fmla="*/ 79749 w 578103"/>
                <a:gd name="connsiteY43" fmla="*/ 163055 h 578103"/>
                <a:gd name="connsiteX44" fmla="*/ 148676 w 578103"/>
                <a:gd name="connsiteY44" fmla="*/ 163055 h 578103"/>
                <a:gd name="connsiteX45" fmla="*/ 188995 w 578103"/>
                <a:gd name="connsiteY45" fmla="*/ 66111 h 578103"/>
                <a:gd name="connsiteX46" fmla="*/ 311286 w 578103"/>
                <a:gd name="connsiteY46" fmla="*/ 49806 h 578103"/>
                <a:gd name="connsiteX47" fmla="*/ 311286 w 578103"/>
                <a:gd name="connsiteY47" fmla="*/ 163055 h 578103"/>
                <a:gd name="connsiteX48" fmla="*/ 382882 w 578103"/>
                <a:gd name="connsiteY48" fmla="*/ 163055 h 578103"/>
                <a:gd name="connsiteX49" fmla="*/ 311286 w 578103"/>
                <a:gd name="connsiteY49" fmla="*/ 49806 h 578103"/>
                <a:gd name="connsiteX50" fmla="*/ 266817 w 578103"/>
                <a:gd name="connsiteY50" fmla="*/ 49806 h 578103"/>
                <a:gd name="connsiteX51" fmla="*/ 195221 w 578103"/>
                <a:gd name="connsiteY51" fmla="*/ 163055 h 578103"/>
                <a:gd name="connsiteX52" fmla="*/ 266817 w 578103"/>
                <a:gd name="connsiteY52" fmla="*/ 163055 h 578103"/>
                <a:gd name="connsiteX53" fmla="*/ 266817 w 578103"/>
                <a:gd name="connsiteY53" fmla="*/ 0 h 578103"/>
                <a:gd name="connsiteX54" fmla="*/ 311286 w 578103"/>
                <a:gd name="connsiteY54" fmla="*/ 0 h 578103"/>
                <a:gd name="connsiteX55" fmla="*/ 311286 w 578103"/>
                <a:gd name="connsiteY55" fmla="*/ 1186 h 578103"/>
                <a:gd name="connsiteX56" fmla="*/ 578103 w 578103"/>
                <a:gd name="connsiteY56" fmla="*/ 289052 h 578103"/>
                <a:gd name="connsiteX57" fmla="*/ 289052 w 578103"/>
                <a:gd name="connsiteY57" fmla="*/ 578103 h 578103"/>
                <a:gd name="connsiteX58" fmla="*/ 0 w 578103"/>
                <a:gd name="connsiteY58" fmla="*/ 289052 h 578103"/>
                <a:gd name="connsiteX59" fmla="*/ 266817 w 578103"/>
                <a:gd name="connsiteY59" fmla="*/ 1186 h 57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78103" h="578103">
                  <a:moveTo>
                    <a:pt x="433133" y="400225"/>
                  </a:moveTo>
                  <a:cubicBezTo>
                    <a:pt x="423498" y="444102"/>
                    <a:pt x="408378" y="482345"/>
                    <a:pt x="389108" y="511992"/>
                  </a:cubicBezTo>
                  <a:cubicBezTo>
                    <a:pt x="439803" y="489164"/>
                    <a:pt x="481308" y="449586"/>
                    <a:pt x="506655" y="400225"/>
                  </a:cubicBezTo>
                  <a:close/>
                  <a:moveTo>
                    <a:pt x="311286" y="400225"/>
                  </a:moveTo>
                  <a:lnTo>
                    <a:pt x="311286" y="528445"/>
                  </a:lnTo>
                  <a:cubicBezTo>
                    <a:pt x="345083" y="512436"/>
                    <a:pt x="371765" y="461445"/>
                    <a:pt x="386736" y="400225"/>
                  </a:cubicBezTo>
                  <a:close/>
                  <a:moveTo>
                    <a:pt x="191367" y="400225"/>
                  </a:moveTo>
                  <a:cubicBezTo>
                    <a:pt x="206338" y="461593"/>
                    <a:pt x="233020" y="512585"/>
                    <a:pt x="266817" y="528445"/>
                  </a:cubicBezTo>
                  <a:lnTo>
                    <a:pt x="266817" y="400225"/>
                  </a:lnTo>
                  <a:close/>
                  <a:moveTo>
                    <a:pt x="71448" y="400225"/>
                  </a:moveTo>
                  <a:cubicBezTo>
                    <a:pt x="96795" y="449586"/>
                    <a:pt x="138300" y="489164"/>
                    <a:pt x="188995" y="511992"/>
                  </a:cubicBezTo>
                  <a:cubicBezTo>
                    <a:pt x="169725" y="482345"/>
                    <a:pt x="154606" y="444102"/>
                    <a:pt x="144970" y="400225"/>
                  </a:cubicBezTo>
                  <a:close/>
                  <a:moveTo>
                    <a:pt x="311204" y="207524"/>
                  </a:moveTo>
                  <a:lnTo>
                    <a:pt x="312535" y="229051"/>
                  </a:lnTo>
                  <a:lnTo>
                    <a:pt x="312535" y="355756"/>
                  </a:lnTo>
                  <a:lnTo>
                    <a:pt x="395334" y="355756"/>
                  </a:lnTo>
                  <a:cubicBezTo>
                    <a:pt x="398595" y="333669"/>
                    <a:pt x="400225" y="311138"/>
                    <a:pt x="400225" y="289052"/>
                  </a:cubicBezTo>
                  <a:cubicBezTo>
                    <a:pt x="400225" y="261925"/>
                    <a:pt x="397557" y="234206"/>
                    <a:pt x="392962" y="207524"/>
                  </a:cubicBezTo>
                  <a:close/>
                  <a:moveTo>
                    <a:pt x="185141" y="207524"/>
                  </a:moveTo>
                  <a:cubicBezTo>
                    <a:pt x="180398" y="234206"/>
                    <a:pt x="177878" y="261925"/>
                    <a:pt x="177878" y="289052"/>
                  </a:cubicBezTo>
                  <a:cubicBezTo>
                    <a:pt x="177878" y="311138"/>
                    <a:pt x="179508" y="333669"/>
                    <a:pt x="182770" y="355756"/>
                  </a:cubicBezTo>
                  <a:lnTo>
                    <a:pt x="266816" y="355756"/>
                  </a:lnTo>
                  <a:lnTo>
                    <a:pt x="266816" y="229051"/>
                  </a:lnTo>
                  <a:lnTo>
                    <a:pt x="268147" y="207524"/>
                  </a:lnTo>
                  <a:close/>
                  <a:moveTo>
                    <a:pt x="58700" y="207524"/>
                  </a:moveTo>
                  <a:cubicBezTo>
                    <a:pt x="49658" y="233020"/>
                    <a:pt x="44469" y="260443"/>
                    <a:pt x="44469" y="289052"/>
                  </a:cubicBezTo>
                  <a:cubicBezTo>
                    <a:pt x="44469" y="312176"/>
                    <a:pt x="47879" y="334559"/>
                    <a:pt x="53956" y="355756"/>
                  </a:cubicBezTo>
                  <a:lnTo>
                    <a:pt x="137559" y="355756"/>
                  </a:lnTo>
                  <a:cubicBezTo>
                    <a:pt x="134891" y="334410"/>
                    <a:pt x="133408" y="312176"/>
                    <a:pt x="133408" y="289052"/>
                  </a:cubicBezTo>
                  <a:cubicBezTo>
                    <a:pt x="133408" y="260591"/>
                    <a:pt x="135632" y="233316"/>
                    <a:pt x="139486" y="207524"/>
                  </a:cubicBezTo>
                  <a:close/>
                  <a:moveTo>
                    <a:pt x="518810" y="206042"/>
                  </a:moveTo>
                  <a:lnTo>
                    <a:pt x="518810" y="207524"/>
                  </a:lnTo>
                  <a:lnTo>
                    <a:pt x="438469" y="207524"/>
                  </a:lnTo>
                  <a:cubicBezTo>
                    <a:pt x="442471" y="233316"/>
                    <a:pt x="444695" y="260591"/>
                    <a:pt x="444695" y="289052"/>
                  </a:cubicBezTo>
                  <a:cubicBezTo>
                    <a:pt x="444695" y="312176"/>
                    <a:pt x="443212" y="334410"/>
                    <a:pt x="440544" y="355756"/>
                  </a:cubicBezTo>
                  <a:lnTo>
                    <a:pt x="524147" y="355756"/>
                  </a:lnTo>
                  <a:cubicBezTo>
                    <a:pt x="530224" y="334559"/>
                    <a:pt x="533634" y="312176"/>
                    <a:pt x="533634" y="289052"/>
                  </a:cubicBezTo>
                  <a:cubicBezTo>
                    <a:pt x="533634" y="259850"/>
                    <a:pt x="528297" y="231982"/>
                    <a:pt x="518810" y="206042"/>
                  </a:cubicBezTo>
                  <a:close/>
                  <a:moveTo>
                    <a:pt x="389256" y="66111"/>
                  </a:moveTo>
                  <a:cubicBezTo>
                    <a:pt x="406303" y="92348"/>
                    <a:pt x="419940" y="125404"/>
                    <a:pt x="429575" y="163055"/>
                  </a:cubicBezTo>
                  <a:lnTo>
                    <a:pt x="498354" y="163055"/>
                  </a:lnTo>
                  <a:cubicBezTo>
                    <a:pt x="472710" y="120660"/>
                    <a:pt x="434615" y="86567"/>
                    <a:pt x="389256" y="66111"/>
                  </a:cubicBezTo>
                  <a:close/>
                  <a:moveTo>
                    <a:pt x="188995" y="66111"/>
                  </a:moveTo>
                  <a:cubicBezTo>
                    <a:pt x="143488" y="86567"/>
                    <a:pt x="105393" y="120660"/>
                    <a:pt x="79749" y="163055"/>
                  </a:cubicBezTo>
                  <a:lnTo>
                    <a:pt x="148676" y="163055"/>
                  </a:lnTo>
                  <a:cubicBezTo>
                    <a:pt x="158311" y="125404"/>
                    <a:pt x="171949" y="92348"/>
                    <a:pt x="188995" y="66111"/>
                  </a:cubicBezTo>
                  <a:close/>
                  <a:moveTo>
                    <a:pt x="311286" y="49806"/>
                  </a:moveTo>
                  <a:lnTo>
                    <a:pt x="311286" y="163055"/>
                  </a:lnTo>
                  <a:lnTo>
                    <a:pt x="382882" y="163055"/>
                  </a:lnTo>
                  <a:cubicBezTo>
                    <a:pt x="367466" y="108505"/>
                    <a:pt x="342415" y="64332"/>
                    <a:pt x="311286" y="49806"/>
                  </a:cubicBezTo>
                  <a:close/>
                  <a:moveTo>
                    <a:pt x="266817" y="49806"/>
                  </a:moveTo>
                  <a:cubicBezTo>
                    <a:pt x="235688" y="64332"/>
                    <a:pt x="210637" y="108505"/>
                    <a:pt x="195221" y="163055"/>
                  </a:cubicBezTo>
                  <a:lnTo>
                    <a:pt x="266817" y="163055"/>
                  </a:lnTo>
                  <a:close/>
                  <a:moveTo>
                    <a:pt x="266817" y="0"/>
                  </a:moveTo>
                  <a:lnTo>
                    <a:pt x="311286" y="0"/>
                  </a:lnTo>
                  <a:lnTo>
                    <a:pt x="311286" y="1186"/>
                  </a:lnTo>
                  <a:cubicBezTo>
                    <a:pt x="460259" y="12600"/>
                    <a:pt x="578103" y="137114"/>
                    <a:pt x="578103" y="289052"/>
                  </a:cubicBezTo>
                  <a:cubicBezTo>
                    <a:pt x="578103" y="448400"/>
                    <a:pt x="448400" y="578103"/>
                    <a:pt x="289052" y="578103"/>
                  </a:cubicBezTo>
                  <a:cubicBezTo>
                    <a:pt x="129703" y="578103"/>
                    <a:pt x="0" y="448400"/>
                    <a:pt x="0" y="289052"/>
                  </a:cubicBezTo>
                  <a:cubicBezTo>
                    <a:pt x="0" y="137114"/>
                    <a:pt x="117844" y="12600"/>
                    <a:pt x="266817" y="1186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B1CDCD-8661-CB9F-FFD6-517197CB9E8D}"/>
              </a:ext>
            </a:extLst>
          </p:cNvPr>
          <p:cNvGrpSpPr/>
          <p:nvPr/>
        </p:nvGrpSpPr>
        <p:grpSpPr>
          <a:xfrm>
            <a:off x="2505016" y="4861605"/>
            <a:ext cx="6758014" cy="1083275"/>
            <a:chOff x="2505016" y="4861605"/>
            <a:chExt cx="6758014" cy="108327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FB76A1-3911-E9E9-9B40-79FA53763A33}"/>
                </a:ext>
              </a:extLst>
            </p:cNvPr>
            <p:cNvSpPr/>
            <p:nvPr/>
          </p:nvSpPr>
          <p:spPr>
            <a:xfrm>
              <a:off x="2505016" y="4938812"/>
              <a:ext cx="921349" cy="927044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77C116-F84E-4DC0-39C4-0713A38CC93C}"/>
                </a:ext>
              </a:extLst>
            </p:cNvPr>
            <p:cNvSpPr txBox="1"/>
            <p:nvPr/>
          </p:nvSpPr>
          <p:spPr>
            <a:xfrm>
              <a:off x="3558737" y="4861605"/>
              <a:ext cx="5704293" cy="108327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800">
                  <a:latin typeface="Nunito"/>
                </a:rPr>
                <a:t>Emerge la necessità di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soluzioni integrate</a:t>
              </a:r>
              <a:r>
                <a:rPr lang="it-IT" sz="1800">
                  <a:latin typeface="Nunito"/>
                </a:rPr>
                <a:t> che uniscano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analisi testuale</a:t>
              </a:r>
              <a:r>
                <a:rPr lang="it-IT" sz="1800">
                  <a:latin typeface="Nunito"/>
                </a:rPr>
                <a:t>,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valutazione automatica dell’affidabilità</a:t>
              </a:r>
              <a:r>
                <a:rPr lang="it-IT" sz="1800">
                  <a:latin typeface="Nunito"/>
                </a:rPr>
                <a:t> e </a:t>
              </a:r>
              <a:r>
                <a:rPr lang="it-IT" sz="1800" b="1">
                  <a:solidFill>
                    <a:srgbClr val="00A699"/>
                  </a:solidFill>
                  <a:latin typeface="Nunito"/>
                </a:rPr>
                <a:t>visualizzazione dei dati</a:t>
              </a:r>
              <a:r>
                <a:rPr lang="it-IT" sz="1800">
                  <a:latin typeface="Nunito"/>
                </a:rPr>
                <a:t> a supporto di decisioni più consapevoli.</a:t>
              </a:r>
              <a:endParaRPr lang="en-US">
                <a:latin typeface="Nunito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803444-518E-9BF0-2A8B-6743F8F1588F}"/>
                </a:ext>
              </a:extLst>
            </p:cNvPr>
            <p:cNvSpPr/>
            <p:nvPr/>
          </p:nvSpPr>
          <p:spPr>
            <a:xfrm rot="2923107">
              <a:off x="2839034" y="5273955"/>
              <a:ext cx="248492" cy="261476"/>
            </a:xfrm>
            <a:custGeom>
              <a:avLst/>
              <a:gdLst>
                <a:gd name="connsiteX0" fmla="*/ 138408 w 508913"/>
                <a:gd name="connsiteY0" fmla="*/ 279783 h 535505"/>
                <a:gd name="connsiteX1" fmla="*/ 171418 w 508913"/>
                <a:gd name="connsiteY1" fmla="*/ 260832 h 535505"/>
                <a:gd name="connsiteX2" fmla="*/ 173639 w 508913"/>
                <a:gd name="connsiteY2" fmla="*/ 383895 h 535505"/>
                <a:gd name="connsiteX3" fmla="*/ 210367 w 508913"/>
                <a:gd name="connsiteY3" fmla="*/ 426990 h 535505"/>
                <a:gd name="connsiteX4" fmla="*/ 281458 w 508913"/>
                <a:gd name="connsiteY4" fmla="*/ 408925 h 535505"/>
                <a:gd name="connsiteX5" fmla="*/ 292729 w 508913"/>
                <a:gd name="connsiteY5" fmla="*/ 398109 h 535505"/>
                <a:gd name="connsiteX6" fmla="*/ 320417 w 508913"/>
                <a:gd name="connsiteY6" fmla="*/ 310179 h 535505"/>
                <a:gd name="connsiteX7" fmla="*/ 319744 w 508913"/>
                <a:gd name="connsiteY7" fmla="*/ 278817 h 535505"/>
                <a:gd name="connsiteX8" fmla="*/ 477868 w 508913"/>
                <a:gd name="connsiteY8" fmla="*/ 248793 h 535505"/>
                <a:gd name="connsiteX9" fmla="*/ 506059 w 508913"/>
                <a:gd name="connsiteY9" fmla="*/ 268809 h 535505"/>
                <a:gd name="connsiteX10" fmla="*/ 508638 w 508913"/>
                <a:gd name="connsiteY10" fmla="*/ 285868 h 535505"/>
                <a:gd name="connsiteX11" fmla="*/ 502971 w 508913"/>
                <a:gd name="connsiteY11" fmla="*/ 305353 h 535505"/>
                <a:gd name="connsiteX12" fmla="*/ 488358 w 508913"/>
                <a:gd name="connsiteY12" fmla="*/ 313235 h 535505"/>
                <a:gd name="connsiteX13" fmla="*/ 471593 w 508913"/>
                <a:gd name="connsiteY13" fmla="*/ 315480 h 535505"/>
                <a:gd name="connsiteX14" fmla="*/ 498678 w 508913"/>
                <a:gd name="connsiteY14" fmla="*/ 337877 h 535505"/>
                <a:gd name="connsiteX15" fmla="*/ 499219 w 508913"/>
                <a:gd name="connsiteY15" fmla="*/ 347821 h 535505"/>
                <a:gd name="connsiteX16" fmla="*/ 493292 w 508913"/>
                <a:gd name="connsiteY16" fmla="*/ 364907 h 535505"/>
                <a:gd name="connsiteX17" fmla="*/ 479097 w 508913"/>
                <a:gd name="connsiteY17" fmla="*/ 372761 h 535505"/>
                <a:gd name="connsiteX18" fmla="*/ 454144 w 508913"/>
                <a:gd name="connsiteY18" fmla="*/ 376695 h 535505"/>
                <a:gd name="connsiteX19" fmla="*/ 481759 w 508913"/>
                <a:gd name="connsiteY19" fmla="*/ 399163 h 535505"/>
                <a:gd name="connsiteX20" fmla="*/ 482270 w 508913"/>
                <a:gd name="connsiteY20" fmla="*/ 410264 h 535505"/>
                <a:gd name="connsiteX21" fmla="*/ 476329 w 508913"/>
                <a:gd name="connsiteY21" fmla="*/ 427141 h 535505"/>
                <a:gd name="connsiteX22" fmla="*/ 461925 w 508913"/>
                <a:gd name="connsiteY22" fmla="*/ 435009 h 535505"/>
                <a:gd name="connsiteX23" fmla="*/ 428129 w 508913"/>
                <a:gd name="connsiteY23" fmla="*/ 440252 h 535505"/>
                <a:gd name="connsiteX24" fmla="*/ 455550 w 508913"/>
                <a:gd name="connsiteY24" fmla="*/ 461368 h 535505"/>
                <a:gd name="connsiteX25" fmla="*/ 456747 w 508913"/>
                <a:gd name="connsiteY25" fmla="*/ 471688 h 535505"/>
                <a:gd name="connsiteX26" fmla="*/ 450901 w 508913"/>
                <a:gd name="connsiteY26" fmla="*/ 490030 h 535505"/>
                <a:gd name="connsiteX27" fmla="*/ 437432 w 508913"/>
                <a:gd name="connsiteY27" fmla="*/ 497732 h 535505"/>
                <a:gd name="connsiteX28" fmla="*/ 243207 w 508913"/>
                <a:gd name="connsiteY28" fmla="*/ 534723 h 535505"/>
                <a:gd name="connsiteX29" fmla="*/ 209877 w 508913"/>
                <a:gd name="connsiteY29" fmla="*/ 527752 h 535505"/>
                <a:gd name="connsiteX30" fmla="*/ 170975 w 508913"/>
                <a:gd name="connsiteY30" fmla="*/ 501290 h 535505"/>
                <a:gd name="connsiteX31" fmla="*/ 152323 w 508913"/>
                <a:gd name="connsiteY31" fmla="*/ 472882 h 535505"/>
                <a:gd name="connsiteX32" fmla="*/ 124671 w 508913"/>
                <a:gd name="connsiteY32" fmla="*/ 330253 h 535505"/>
                <a:gd name="connsiteX33" fmla="*/ 138408 w 508913"/>
                <a:gd name="connsiteY33" fmla="*/ 279783 h 535505"/>
                <a:gd name="connsiteX34" fmla="*/ 217604 w 508913"/>
                <a:gd name="connsiteY34" fmla="*/ 176322 h 535505"/>
                <a:gd name="connsiteX35" fmla="*/ 259135 w 508913"/>
                <a:gd name="connsiteY35" fmla="*/ 139801 h 535505"/>
                <a:gd name="connsiteX36" fmla="*/ 277039 w 508913"/>
                <a:gd name="connsiteY36" fmla="*/ 132440 h 535505"/>
                <a:gd name="connsiteX37" fmla="*/ 429745 w 508913"/>
                <a:gd name="connsiteY37" fmla="*/ 124091 h 535505"/>
                <a:gd name="connsiteX38" fmla="*/ 461073 w 508913"/>
                <a:gd name="connsiteY38" fmla="*/ 151991 h 535505"/>
                <a:gd name="connsiteX39" fmla="*/ 463103 w 508913"/>
                <a:gd name="connsiteY39" fmla="*/ 213935 h 535505"/>
                <a:gd name="connsiteX40" fmla="*/ 282256 w 508913"/>
                <a:gd name="connsiteY40" fmla="*/ 248272 h 535505"/>
                <a:gd name="connsiteX41" fmla="*/ 283588 w 508913"/>
                <a:gd name="connsiteY41" fmla="*/ 310787 h 535505"/>
                <a:gd name="connsiteX42" fmla="*/ 258470 w 508913"/>
                <a:gd name="connsiteY42" fmla="*/ 380063 h 535505"/>
                <a:gd name="connsiteX43" fmla="*/ 217985 w 508913"/>
                <a:gd name="connsiteY43" fmla="*/ 390676 h 535505"/>
                <a:gd name="connsiteX44" fmla="*/ 216493 w 508913"/>
                <a:gd name="connsiteY44" fmla="*/ 390354 h 535505"/>
                <a:gd name="connsiteX45" fmla="*/ 210663 w 508913"/>
                <a:gd name="connsiteY45" fmla="*/ 383065 h 535505"/>
                <a:gd name="connsiteX46" fmla="*/ 207818 w 508913"/>
                <a:gd name="connsiteY46" fmla="*/ 216452 h 535505"/>
                <a:gd name="connsiteX47" fmla="*/ 207526 w 508913"/>
                <a:gd name="connsiteY47" fmla="*/ 199035 h 535505"/>
                <a:gd name="connsiteX48" fmla="*/ 217604 w 508913"/>
                <a:gd name="connsiteY48" fmla="*/ 176322 h 535505"/>
                <a:gd name="connsiteX49" fmla="*/ 5985 w 508913"/>
                <a:gd name="connsiteY49" fmla="*/ 333555 h 535505"/>
                <a:gd name="connsiteX50" fmla="*/ 76525 w 508913"/>
                <a:gd name="connsiteY50" fmla="*/ 319937 h 535505"/>
                <a:gd name="connsiteX51" fmla="*/ 85202 w 508913"/>
                <a:gd name="connsiteY51" fmla="*/ 325781 h 535505"/>
                <a:gd name="connsiteX52" fmla="*/ 120634 w 508913"/>
                <a:gd name="connsiteY52" fmla="*/ 510548 h 535505"/>
                <a:gd name="connsiteX53" fmla="*/ 114790 w 508913"/>
                <a:gd name="connsiteY53" fmla="*/ 519226 h 535505"/>
                <a:gd name="connsiteX54" fmla="*/ 44348 w 508913"/>
                <a:gd name="connsiteY54" fmla="*/ 532732 h 535505"/>
                <a:gd name="connsiteX55" fmla="*/ 35671 w 508913"/>
                <a:gd name="connsiteY55" fmla="*/ 526889 h 535505"/>
                <a:gd name="connsiteX56" fmla="*/ 141 w 508913"/>
                <a:gd name="connsiteY56" fmla="*/ 342232 h 535505"/>
                <a:gd name="connsiteX57" fmla="*/ 5985 w 508913"/>
                <a:gd name="connsiteY57" fmla="*/ 333555 h 535505"/>
                <a:gd name="connsiteX58" fmla="*/ 262413 w 508913"/>
                <a:gd name="connsiteY58" fmla="*/ 14069 h 535505"/>
                <a:gd name="connsiteX59" fmla="*/ 269579 w 508913"/>
                <a:gd name="connsiteY59" fmla="*/ 6355 h 535505"/>
                <a:gd name="connsiteX60" fmla="*/ 449724 w 508913"/>
                <a:gd name="connsiteY60" fmla="*/ 5 h 535505"/>
                <a:gd name="connsiteX61" fmla="*/ 457438 w 508913"/>
                <a:gd name="connsiteY61" fmla="*/ 7171 h 535505"/>
                <a:gd name="connsiteX62" fmla="*/ 459969 w 508913"/>
                <a:gd name="connsiteY62" fmla="*/ 78431 h 535505"/>
                <a:gd name="connsiteX63" fmla="*/ 452802 w 508913"/>
                <a:gd name="connsiteY63" fmla="*/ 86145 h 535505"/>
                <a:gd name="connsiteX64" fmla="*/ 272657 w 508913"/>
                <a:gd name="connsiteY64" fmla="*/ 92496 h 535505"/>
                <a:gd name="connsiteX65" fmla="*/ 264943 w 508913"/>
                <a:gd name="connsiteY65" fmla="*/ 85329 h 53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8913" h="535505">
                  <a:moveTo>
                    <a:pt x="138408" y="279783"/>
                  </a:moveTo>
                  <a:cubicBezTo>
                    <a:pt x="146721" y="270315"/>
                    <a:pt x="158250" y="263474"/>
                    <a:pt x="171418" y="260832"/>
                  </a:cubicBezTo>
                  <a:lnTo>
                    <a:pt x="173639" y="383895"/>
                  </a:lnTo>
                  <a:cubicBezTo>
                    <a:pt x="174021" y="405929"/>
                    <a:pt x="189135" y="423538"/>
                    <a:pt x="210367" y="426990"/>
                  </a:cubicBezTo>
                  <a:cubicBezTo>
                    <a:pt x="229115" y="431023"/>
                    <a:pt x="257301" y="428351"/>
                    <a:pt x="281458" y="408925"/>
                  </a:cubicBezTo>
                  <a:cubicBezTo>
                    <a:pt x="285047" y="405960"/>
                    <a:pt x="289013" y="402342"/>
                    <a:pt x="292729" y="398109"/>
                  </a:cubicBezTo>
                  <a:cubicBezTo>
                    <a:pt x="307399" y="381400"/>
                    <a:pt x="320957" y="354050"/>
                    <a:pt x="320417" y="310179"/>
                  </a:cubicBezTo>
                  <a:lnTo>
                    <a:pt x="319744" y="278817"/>
                  </a:lnTo>
                  <a:lnTo>
                    <a:pt x="477868" y="248793"/>
                  </a:lnTo>
                  <a:cubicBezTo>
                    <a:pt x="491147" y="246250"/>
                    <a:pt x="503919" y="255293"/>
                    <a:pt x="506059" y="268809"/>
                  </a:cubicBezTo>
                  <a:lnTo>
                    <a:pt x="508638" y="285868"/>
                  </a:lnTo>
                  <a:cubicBezTo>
                    <a:pt x="509741" y="293148"/>
                    <a:pt x="507470" y="300228"/>
                    <a:pt x="502971" y="305353"/>
                  </a:cubicBezTo>
                  <a:cubicBezTo>
                    <a:pt x="499353" y="309474"/>
                    <a:pt x="494286" y="312324"/>
                    <a:pt x="488358" y="313235"/>
                  </a:cubicBezTo>
                  <a:lnTo>
                    <a:pt x="471593" y="315480"/>
                  </a:lnTo>
                  <a:cubicBezTo>
                    <a:pt x="485443" y="313634"/>
                    <a:pt x="497878" y="323960"/>
                    <a:pt x="498678" y="337877"/>
                  </a:cubicBezTo>
                  <a:lnTo>
                    <a:pt x="499219" y="347821"/>
                  </a:lnTo>
                  <a:cubicBezTo>
                    <a:pt x="499640" y="354305"/>
                    <a:pt x="497302" y="360340"/>
                    <a:pt x="493292" y="364907"/>
                  </a:cubicBezTo>
                  <a:cubicBezTo>
                    <a:pt x="489771" y="368917"/>
                    <a:pt x="484816" y="371865"/>
                    <a:pt x="479097" y="372761"/>
                  </a:cubicBezTo>
                  <a:lnTo>
                    <a:pt x="454144" y="376695"/>
                  </a:lnTo>
                  <a:cubicBezTo>
                    <a:pt x="468176" y="374416"/>
                    <a:pt x="481043" y="384924"/>
                    <a:pt x="481759" y="399163"/>
                  </a:cubicBezTo>
                  <a:lnTo>
                    <a:pt x="482270" y="410264"/>
                  </a:lnTo>
                  <a:cubicBezTo>
                    <a:pt x="482580" y="416651"/>
                    <a:pt x="480241" y="422685"/>
                    <a:pt x="476329" y="427141"/>
                  </a:cubicBezTo>
                  <a:cubicBezTo>
                    <a:pt x="472711" y="431262"/>
                    <a:pt x="467644" y="434112"/>
                    <a:pt x="461925" y="435009"/>
                  </a:cubicBezTo>
                  <a:lnTo>
                    <a:pt x="428129" y="440252"/>
                  </a:lnTo>
                  <a:cubicBezTo>
                    <a:pt x="441547" y="438225"/>
                    <a:pt x="454039" y="447811"/>
                    <a:pt x="455550" y="461368"/>
                  </a:cubicBezTo>
                  <a:lnTo>
                    <a:pt x="456747" y="471688"/>
                  </a:lnTo>
                  <a:cubicBezTo>
                    <a:pt x="457404" y="478578"/>
                    <a:pt x="455204" y="485128"/>
                    <a:pt x="450901" y="490030"/>
                  </a:cubicBezTo>
                  <a:cubicBezTo>
                    <a:pt x="447478" y="493928"/>
                    <a:pt x="442830" y="496751"/>
                    <a:pt x="437432" y="497732"/>
                  </a:cubicBezTo>
                  <a:lnTo>
                    <a:pt x="243207" y="534723"/>
                  </a:lnTo>
                  <a:cubicBezTo>
                    <a:pt x="231588" y="536949"/>
                    <a:pt x="219656" y="534363"/>
                    <a:pt x="209877" y="527752"/>
                  </a:cubicBezTo>
                  <a:lnTo>
                    <a:pt x="170975" y="501290"/>
                  </a:lnTo>
                  <a:cubicBezTo>
                    <a:pt x="161197" y="494678"/>
                    <a:pt x="154549" y="484501"/>
                    <a:pt x="152323" y="472882"/>
                  </a:cubicBezTo>
                  <a:lnTo>
                    <a:pt x="124671" y="330253"/>
                  </a:lnTo>
                  <a:cubicBezTo>
                    <a:pt x="121036" y="311478"/>
                    <a:pt x="126770" y="293039"/>
                    <a:pt x="138408" y="279783"/>
                  </a:cubicBezTo>
                  <a:close/>
                  <a:moveTo>
                    <a:pt x="217604" y="176322"/>
                  </a:moveTo>
                  <a:lnTo>
                    <a:pt x="259135" y="139801"/>
                  </a:lnTo>
                  <a:cubicBezTo>
                    <a:pt x="264205" y="135375"/>
                    <a:pt x="270442" y="132764"/>
                    <a:pt x="277039" y="132440"/>
                  </a:cubicBezTo>
                  <a:lnTo>
                    <a:pt x="429745" y="124091"/>
                  </a:lnTo>
                  <a:cubicBezTo>
                    <a:pt x="446075" y="123240"/>
                    <a:pt x="460013" y="135675"/>
                    <a:pt x="461073" y="151991"/>
                  </a:cubicBezTo>
                  <a:lnTo>
                    <a:pt x="463103" y="213935"/>
                  </a:lnTo>
                  <a:lnTo>
                    <a:pt x="282256" y="248272"/>
                  </a:lnTo>
                  <a:lnTo>
                    <a:pt x="283588" y="310787"/>
                  </a:lnTo>
                  <a:cubicBezTo>
                    <a:pt x="283967" y="342484"/>
                    <a:pt x="275337" y="366468"/>
                    <a:pt x="258470" y="380063"/>
                  </a:cubicBezTo>
                  <a:cubicBezTo>
                    <a:pt x="244297" y="391488"/>
                    <a:pt x="227798" y="392980"/>
                    <a:pt x="217985" y="390676"/>
                  </a:cubicBezTo>
                  <a:lnTo>
                    <a:pt x="216493" y="390354"/>
                  </a:lnTo>
                  <a:cubicBezTo>
                    <a:pt x="211405" y="389634"/>
                    <a:pt x="210785" y="384948"/>
                    <a:pt x="210663" y="383065"/>
                  </a:cubicBezTo>
                  <a:lnTo>
                    <a:pt x="207818" y="216452"/>
                  </a:lnTo>
                  <a:lnTo>
                    <a:pt x="207526" y="199035"/>
                  </a:lnTo>
                  <a:cubicBezTo>
                    <a:pt x="207387" y="190430"/>
                    <a:pt x="211040" y="182001"/>
                    <a:pt x="217604" y="176322"/>
                  </a:cubicBezTo>
                  <a:close/>
                  <a:moveTo>
                    <a:pt x="5985" y="333555"/>
                  </a:moveTo>
                  <a:lnTo>
                    <a:pt x="76525" y="319937"/>
                  </a:lnTo>
                  <a:cubicBezTo>
                    <a:pt x="80570" y="319149"/>
                    <a:pt x="84414" y="321735"/>
                    <a:pt x="85202" y="325781"/>
                  </a:cubicBezTo>
                  <a:lnTo>
                    <a:pt x="120634" y="510548"/>
                  </a:lnTo>
                  <a:cubicBezTo>
                    <a:pt x="121422" y="514593"/>
                    <a:pt x="118835" y="518438"/>
                    <a:pt x="114790" y="519226"/>
                  </a:cubicBezTo>
                  <a:lnTo>
                    <a:pt x="44348" y="532732"/>
                  </a:lnTo>
                  <a:cubicBezTo>
                    <a:pt x="40303" y="533520"/>
                    <a:pt x="36458" y="530934"/>
                    <a:pt x="35671" y="526889"/>
                  </a:cubicBezTo>
                  <a:lnTo>
                    <a:pt x="141" y="342232"/>
                  </a:lnTo>
                  <a:cubicBezTo>
                    <a:pt x="-647" y="338187"/>
                    <a:pt x="1939" y="334343"/>
                    <a:pt x="5985" y="333555"/>
                  </a:cubicBezTo>
                  <a:close/>
                  <a:moveTo>
                    <a:pt x="262413" y="14069"/>
                  </a:moveTo>
                  <a:cubicBezTo>
                    <a:pt x="262252" y="9983"/>
                    <a:pt x="265494" y="6516"/>
                    <a:pt x="269579" y="6355"/>
                  </a:cubicBezTo>
                  <a:lnTo>
                    <a:pt x="449724" y="5"/>
                  </a:lnTo>
                  <a:cubicBezTo>
                    <a:pt x="453810" y="-155"/>
                    <a:pt x="457166" y="2987"/>
                    <a:pt x="457438" y="7171"/>
                  </a:cubicBezTo>
                  <a:lnTo>
                    <a:pt x="459969" y="78431"/>
                  </a:lnTo>
                  <a:cubicBezTo>
                    <a:pt x="460129" y="82518"/>
                    <a:pt x="456887" y="85985"/>
                    <a:pt x="452802" y="86145"/>
                  </a:cubicBezTo>
                  <a:lnTo>
                    <a:pt x="272657" y="92496"/>
                  </a:lnTo>
                  <a:cubicBezTo>
                    <a:pt x="268571" y="92656"/>
                    <a:pt x="265104" y="89415"/>
                    <a:pt x="264943" y="85329"/>
                  </a:cubicBezTo>
                  <a:close/>
                </a:path>
              </a:pathLst>
            </a:custGeom>
            <a:solidFill>
              <a:schemeClr val="bg1"/>
            </a:solidFill>
            <a:ln w="14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A44FA7-28EF-B1FA-E23E-D5D22269C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27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C1E0EA-DB4E-E0D2-5ED3-3250383A4019}"/>
              </a:ext>
            </a:extLst>
          </p:cNvPr>
          <p:cNvSpPr/>
          <p:nvPr/>
        </p:nvSpPr>
        <p:spPr>
          <a:xfrm>
            <a:off x="2292350" y="1208259"/>
            <a:ext cx="7607300" cy="8860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46D07-4060-346B-6D28-E997385F9F72}"/>
              </a:ext>
            </a:extLst>
          </p:cNvPr>
          <p:cNvSpPr txBox="1"/>
          <p:nvPr/>
        </p:nvSpPr>
        <p:spPr>
          <a:xfrm>
            <a:off x="2813439" y="1328126"/>
            <a:ext cx="430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l"/>
            <a:r>
              <a:rPr lang="it-IT" sz="3600" b="1" spc="0" noProof="0">
                <a:solidFill>
                  <a:srgbClr val="FF5A5F"/>
                </a:solidFill>
                <a:latin typeface="+mj-lt"/>
              </a:rPr>
              <a:t>Cos’è </a:t>
            </a:r>
            <a:r>
              <a:rPr lang="it-IT" sz="3600" b="1" spc="0" noProof="0" err="1">
                <a:solidFill>
                  <a:srgbClr val="FF5A5F"/>
                </a:solidFill>
                <a:latin typeface="+mj-lt"/>
              </a:rPr>
              <a:t>Trasite</a:t>
            </a:r>
            <a:r>
              <a:rPr lang="it-IT" sz="3600" b="1" spc="0" noProof="0">
                <a:solidFill>
                  <a:srgbClr val="FF5A5F"/>
                </a:solidFill>
                <a:latin typeface="+mj-lt"/>
              </a:rPr>
              <a:t>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941232-6AF7-320F-B48B-0560EF8ED41C}"/>
              </a:ext>
            </a:extLst>
          </p:cNvPr>
          <p:cNvGrpSpPr/>
          <p:nvPr/>
        </p:nvGrpSpPr>
        <p:grpSpPr>
          <a:xfrm>
            <a:off x="9048472" y="1279811"/>
            <a:ext cx="734888" cy="742960"/>
            <a:chOff x="7211466" y="1719600"/>
            <a:chExt cx="444130" cy="44900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090D3F-C860-F484-FD32-D4B6CFDF647B}"/>
                </a:ext>
              </a:extLst>
            </p:cNvPr>
            <p:cNvSpPr/>
            <p:nvPr/>
          </p:nvSpPr>
          <p:spPr>
            <a:xfrm>
              <a:off x="7211466" y="1719600"/>
              <a:ext cx="444130" cy="449008"/>
            </a:xfrm>
            <a:prstGeom prst="roundRect">
              <a:avLst>
                <a:gd name="adj" fmla="val 50000"/>
              </a:avLst>
            </a:prstGeom>
            <a:solidFill>
              <a:srgbClr val="FF5A5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F09395-BCBA-ECC3-41D4-1AFC47E5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9243" y="1849816"/>
              <a:ext cx="188577" cy="1885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6B6300-B815-D6D7-0B82-B1BC08AA2244}"/>
              </a:ext>
            </a:extLst>
          </p:cNvPr>
          <p:cNvSpPr txBox="1"/>
          <p:nvPr/>
        </p:nvSpPr>
        <p:spPr>
          <a:xfrm>
            <a:off x="1636016" y="2402299"/>
            <a:ext cx="8616998" cy="11156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it-IT" sz="1600" b="1" err="1">
                <a:solidFill>
                  <a:srgbClr val="00A699"/>
                </a:solidFill>
                <a:ea typeface="+mn-lt"/>
                <a:cs typeface="+mn-lt"/>
              </a:rPr>
              <a:t>Trasite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!</a:t>
            </a:r>
            <a:r>
              <a:rPr lang="it-IT" sz="1600">
                <a:solidFill>
                  <a:srgbClr val="00A699"/>
                </a:solidFill>
                <a:ea typeface="+mn-lt"/>
                <a:cs typeface="+mn-lt"/>
              </a:rPr>
              <a:t> 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è un 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sistema integrato</a:t>
            </a:r>
            <a:r>
              <a:rPr lang="it-IT" sz="1600">
                <a:solidFill>
                  <a:srgbClr val="00A699"/>
                </a:solidFill>
                <a:ea typeface="+mn-lt"/>
                <a:cs typeface="+mn-lt"/>
              </a:rPr>
              <a:t> 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nato per analizzare l'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affidabilità dei feedback</a:t>
            </a:r>
            <a:r>
              <a:rPr lang="it-IT" sz="1600">
                <a:solidFill>
                  <a:srgbClr val="00A699"/>
                </a:solidFill>
                <a:ea typeface="+mn-lt"/>
                <a:cs typeface="+mn-lt"/>
              </a:rPr>
              <a:t> 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nel mercato degli affitti brevi. Unisce linguistica computazionale, statistica multivariata e 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Deep Learning</a:t>
            </a:r>
            <a:r>
              <a:rPr lang="it-IT" sz="1600">
                <a:solidFill>
                  <a:srgbClr val="00A699"/>
                </a:solidFill>
                <a:ea typeface="+mn-lt"/>
                <a:cs typeface="+mn-lt"/>
              </a:rPr>
              <a:t> 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 identificare con precisione le 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recensioni ingannevoli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L'obiettivo finale è garantire </a:t>
            </a:r>
            <a:r>
              <a:rPr lang="it-IT" sz="1600" b="1">
                <a:solidFill>
                  <a:srgbClr val="00A699"/>
                </a:solidFill>
                <a:ea typeface="+mn-lt"/>
                <a:cs typeface="+mn-lt"/>
              </a:rPr>
              <a:t>sicurezza e consapevolezza</a:t>
            </a:r>
            <a:r>
              <a:rPr lang="it-IT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rivelando quanto un giudizio sia realmente degno di fiducia.</a:t>
            </a:r>
            <a:endParaRPr lang="it-IT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4DD41B-7C29-C26F-19DD-6221BE3385EE}"/>
              </a:ext>
            </a:extLst>
          </p:cNvPr>
          <p:cNvSpPr/>
          <p:nvPr/>
        </p:nvSpPr>
        <p:spPr>
          <a:xfrm>
            <a:off x="990600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0ECE67-0DDC-358B-5304-8682AD5BF1B0}"/>
              </a:ext>
            </a:extLst>
          </p:cNvPr>
          <p:cNvSpPr/>
          <p:nvPr/>
        </p:nvSpPr>
        <p:spPr>
          <a:xfrm>
            <a:off x="3619043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DC029E-3481-83A0-D50D-9F8FB2997E54}"/>
              </a:ext>
            </a:extLst>
          </p:cNvPr>
          <p:cNvSpPr/>
          <p:nvPr/>
        </p:nvSpPr>
        <p:spPr>
          <a:xfrm>
            <a:off x="6247486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97F68-A577-4E6C-CF9A-8F506DB97675}"/>
              </a:ext>
            </a:extLst>
          </p:cNvPr>
          <p:cNvSpPr/>
          <p:nvPr/>
        </p:nvSpPr>
        <p:spPr>
          <a:xfrm>
            <a:off x="8875928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pic>
        <p:nvPicPr>
          <p:cNvPr id="22" name="Picture Placeholder 21" descr="A living room with a white couch and a glass coffee table&#10;&#10;Description automatically generated">
            <a:extLst>
              <a:ext uri="{FF2B5EF4-FFF2-40B4-BE49-F238E27FC236}">
                <a16:creationId xmlns:a16="http://schemas.microsoft.com/office/drawing/2014/main" id="{AE5C7C9C-716B-F454-B97B-B2F1D376A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4" name="Picture Placeholder 23" descr="A living room with a fireplace and couches&#10;&#10;Description automatically generated">
            <a:extLst>
              <a:ext uri="{FF2B5EF4-FFF2-40B4-BE49-F238E27FC236}">
                <a16:creationId xmlns:a16="http://schemas.microsoft.com/office/drawing/2014/main" id="{5C672CEA-6875-CBA7-364B-8E6F48BB95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6" name="Picture Placeholder 25" descr="A bedroom with a bed and a tree and lights&#10;&#10;Description automatically generated">
            <a:extLst>
              <a:ext uri="{FF2B5EF4-FFF2-40B4-BE49-F238E27FC236}">
                <a16:creationId xmlns:a16="http://schemas.microsoft.com/office/drawing/2014/main" id="{B0168675-FCFD-CB8E-85C3-9A73567BE8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2" r="15832"/>
          <a:stretch>
            <a:fillRect/>
          </a:stretch>
        </p:blipFill>
        <p:spPr/>
      </p:pic>
      <p:pic>
        <p:nvPicPr>
          <p:cNvPr id="28" name="Picture Placeholder 27" descr="A bedroom with a round window&#10;&#10;Description automatically generated">
            <a:extLst>
              <a:ext uri="{FF2B5EF4-FFF2-40B4-BE49-F238E27FC236}">
                <a16:creationId xmlns:a16="http://schemas.microsoft.com/office/drawing/2014/main" id="{1379F86E-5EFC-6396-20B5-C057FE965E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1260"/>
          <a:stretch>
            <a:fillRect/>
          </a:stretch>
        </p:blipFill>
        <p:spPr/>
      </p:pic>
      <p:sp>
        <p:nvSpPr>
          <p:cNvPr id="5" name="Graphic 3" descr="Heart with solid fill">
            <a:extLst>
              <a:ext uri="{FF2B5EF4-FFF2-40B4-BE49-F238E27FC236}">
                <a16:creationId xmlns:a16="http://schemas.microsoft.com/office/drawing/2014/main" id="{B26D0991-DADF-F60D-0354-8FEAD177D1EB}"/>
              </a:ext>
            </a:extLst>
          </p:cNvPr>
          <p:cNvSpPr/>
          <p:nvPr/>
        </p:nvSpPr>
        <p:spPr>
          <a:xfrm>
            <a:off x="2842014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17" name="Graphic 3" descr="Heart with solid fill">
            <a:extLst>
              <a:ext uri="{FF2B5EF4-FFF2-40B4-BE49-F238E27FC236}">
                <a16:creationId xmlns:a16="http://schemas.microsoft.com/office/drawing/2014/main" id="{5DF6F867-6834-9B59-492C-9B81221BBCB8}"/>
              </a:ext>
            </a:extLst>
          </p:cNvPr>
          <p:cNvSpPr/>
          <p:nvPr/>
        </p:nvSpPr>
        <p:spPr>
          <a:xfrm>
            <a:off x="5470457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19" name="Graphic 3" descr="Heart with solid fill">
            <a:extLst>
              <a:ext uri="{FF2B5EF4-FFF2-40B4-BE49-F238E27FC236}">
                <a16:creationId xmlns:a16="http://schemas.microsoft.com/office/drawing/2014/main" id="{4DC6C743-48C3-7569-D3A4-F3407237B9B1}"/>
              </a:ext>
            </a:extLst>
          </p:cNvPr>
          <p:cNvSpPr/>
          <p:nvPr/>
        </p:nvSpPr>
        <p:spPr>
          <a:xfrm>
            <a:off x="8098900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21" name="Graphic 3" descr="Heart with solid fill">
            <a:extLst>
              <a:ext uri="{FF2B5EF4-FFF2-40B4-BE49-F238E27FC236}">
                <a16:creationId xmlns:a16="http://schemas.microsoft.com/office/drawing/2014/main" id="{51CEA66F-6DE0-43E5-E232-C2683EF62B4C}"/>
              </a:ext>
            </a:extLst>
          </p:cNvPr>
          <p:cNvSpPr/>
          <p:nvPr/>
        </p:nvSpPr>
        <p:spPr>
          <a:xfrm>
            <a:off x="10727342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it-IT" noProof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37BC80-72F6-4D07-19CB-2E7DADE20C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430537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5" grpId="0" animBg="1"/>
      <p:bldP spid="18" grpId="0" animBg="1"/>
      <p:bldP spid="20" grpId="0" animBg="1"/>
      <p:bldP spid="5" grpId="0" animBg="1"/>
      <p:bldP spid="17" grpId="0" animBg="1"/>
      <p:bldP spid="19" grpId="0" animBg="1"/>
      <p:bldP spid="21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307146" y="917971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618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Servizi che </a:t>
              </a:r>
              <a:r>
                <a:rPr lang="it-IT" sz="3600" b="1" spc="0" noProof="0" err="1">
                  <a:solidFill>
                    <a:srgbClr val="FF5A5F"/>
                  </a:solidFill>
                  <a:latin typeface="+mj-lt"/>
                </a:rPr>
                <a:t>Trasite</a:t>
              </a:r>
              <a:r>
                <a:rPr lang="it-IT" sz="3600" b="1" spc="0" noProof="0">
                  <a:solidFill>
                    <a:srgbClr val="FF5A5F"/>
                  </a:solidFill>
                  <a:latin typeface="+mj-lt"/>
                </a:rPr>
                <a:t>! offre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A900E64-F727-6FA7-55EA-051D99488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8</a:t>
            </a:fld>
            <a:endParaRPr lang="it-IT" noProof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6170EB1-3F8B-6436-D029-FB10370362AC}"/>
              </a:ext>
            </a:extLst>
          </p:cNvPr>
          <p:cNvGrpSpPr/>
          <p:nvPr/>
        </p:nvGrpSpPr>
        <p:grpSpPr>
          <a:xfrm>
            <a:off x="715552" y="2277996"/>
            <a:ext cx="3675742" cy="4135546"/>
            <a:chOff x="715552" y="2277996"/>
            <a:chExt cx="3675742" cy="41355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852E93-8775-7D4B-A2FD-8F95F0F33E92}"/>
                </a:ext>
              </a:extLst>
            </p:cNvPr>
            <p:cNvGrpSpPr/>
            <p:nvPr/>
          </p:nvGrpSpPr>
          <p:grpSpPr>
            <a:xfrm>
              <a:off x="1135290" y="2277996"/>
              <a:ext cx="2836266" cy="1569660"/>
              <a:chOff x="1268455" y="2647899"/>
              <a:chExt cx="2836266" cy="156966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1870B9-FABF-1188-DFA4-D29119D0139A}"/>
                  </a:ext>
                </a:extLst>
              </p:cNvPr>
              <p:cNvSpPr/>
              <p:nvPr/>
            </p:nvSpPr>
            <p:spPr>
              <a:xfrm>
                <a:off x="1268455" y="2682020"/>
                <a:ext cx="2836266" cy="1463615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D5EBD-8F3F-8A4C-D872-5BA9695A91DC}"/>
                  </a:ext>
                </a:extLst>
              </p:cNvPr>
              <p:cNvSpPr txBox="1"/>
              <p:nvPr/>
            </p:nvSpPr>
            <p:spPr>
              <a:xfrm>
                <a:off x="1591692" y="2647899"/>
                <a:ext cx="2189792" cy="1569660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800" spc="-30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r>
                  <a:rPr lang="it-IT" sz="9600" b="1" spc="0" noProof="0">
                    <a:latin typeface="Poppins ExtraLight"/>
                    <a:cs typeface="Poppins ExtraLight"/>
                  </a:rPr>
                  <a:t>1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931713-A3CF-AD54-CA9A-98F69E1C0143}"/>
                </a:ext>
              </a:extLst>
            </p:cNvPr>
            <p:cNvSpPr txBox="1"/>
            <p:nvPr/>
          </p:nvSpPr>
          <p:spPr>
            <a:xfrm>
              <a:off x="1287521" y="3940850"/>
              <a:ext cx="2539202" cy="3173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600" b="1">
                  <a:solidFill>
                    <a:srgbClr val="FF5A5F"/>
                  </a:solidFill>
                  <a:latin typeface="Nunito"/>
                </a:rPr>
                <a:t>Intelligenza Artificiale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7F80299-9BA3-4BED-9E53-19B76222BEBB}"/>
                </a:ext>
              </a:extLst>
            </p:cNvPr>
            <p:cNvSpPr txBox="1"/>
            <p:nvPr/>
          </p:nvSpPr>
          <p:spPr>
            <a:xfrm>
              <a:off x="715552" y="4351439"/>
              <a:ext cx="3675742" cy="20621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600">
                  <a:ea typeface="+mn-lt"/>
                  <a:cs typeface="+mn-lt"/>
                </a:rPr>
                <a:t>Implementazione di un motore di analisi che esegue l'estrazione di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oltre</a:t>
              </a:r>
              <a:r>
                <a:rPr lang="it-IT" sz="1600">
                  <a:solidFill>
                    <a:srgbClr val="FF5A5F"/>
                  </a:solidFill>
                  <a:ea typeface="+mn-lt"/>
                  <a:cs typeface="+mn-lt"/>
                </a:rPr>
                <a:t>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90 feature linguistiche</a:t>
              </a:r>
              <a:r>
                <a:rPr lang="it-IT" sz="1600">
                  <a:ea typeface="+mn-lt"/>
                  <a:cs typeface="+mn-lt"/>
                </a:rPr>
                <a:t>. Il sistema valuta indicatori di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bot-</a:t>
              </a:r>
              <a:r>
                <a:rPr lang="it-IT" sz="1600" b="1" err="1">
                  <a:solidFill>
                    <a:srgbClr val="00A699"/>
                  </a:solidFill>
                  <a:ea typeface="+mn-lt"/>
                  <a:cs typeface="+mn-lt"/>
                </a:rPr>
                <a:t>likeness</a:t>
              </a:r>
              <a:r>
                <a:rPr lang="it-IT" sz="1600">
                  <a:ea typeface="+mn-lt"/>
                  <a:cs typeface="+mn-lt"/>
                </a:rPr>
                <a:t>,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sentiment</a:t>
              </a:r>
              <a:r>
                <a:rPr lang="it-IT" sz="1600">
                  <a:ea typeface="+mn-lt"/>
                  <a:cs typeface="+mn-lt"/>
                </a:rPr>
                <a:t> e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strutture sintattiche</a:t>
              </a:r>
              <a:r>
                <a:rPr lang="it-IT" sz="1600">
                  <a:ea typeface="+mn-lt"/>
                  <a:cs typeface="+mn-lt"/>
                </a:rPr>
                <a:t>, sfruttando modelli avanzati come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DeBERTa-v3</a:t>
              </a:r>
              <a:r>
                <a:rPr lang="it-IT" sz="1600">
                  <a:ea typeface="+mn-lt"/>
                  <a:cs typeface="+mn-lt"/>
                </a:rPr>
                <a:t> per catturare le semantiche.</a:t>
              </a:r>
              <a:endParaRPr lang="it-IT" sz="160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89C03B6-1D28-1EF0-D7AB-301294051253}"/>
              </a:ext>
            </a:extLst>
          </p:cNvPr>
          <p:cNvGrpSpPr/>
          <p:nvPr/>
        </p:nvGrpSpPr>
        <p:grpSpPr>
          <a:xfrm>
            <a:off x="8215129" y="2271909"/>
            <a:ext cx="2879638" cy="3229093"/>
            <a:chOff x="8215129" y="2271909"/>
            <a:chExt cx="2879638" cy="32290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5B4DE6-792F-8958-1561-87536EB998DE}"/>
                </a:ext>
              </a:extLst>
            </p:cNvPr>
            <p:cNvGrpSpPr/>
            <p:nvPr/>
          </p:nvGrpSpPr>
          <p:grpSpPr>
            <a:xfrm>
              <a:off x="8258501" y="2271909"/>
              <a:ext cx="2836266" cy="1569660"/>
              <a:chOff x="8095744" y="2641812"/>
              <a:chExt cx="2836266" cy="156966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FE4D6BF-16A8-500E-F58F-BFA8246B6AE3}"/>
                  </a:ext>
                </a:extLst>
              </p:cNvPr>
              <p:cNvSpPr/>
              <p:nvPr/>
            </p:nvSpPr>
            <p:spPr>
              <a:xfrm>
                <a:off x="8095744" y="2667643"/>
                <a:ext cx="2836266" cy="1463615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2B9A2-6883-687B-3B0B-88E79A0FFA4C}"/>
                  </a:ext>
                </a:extLst>
              </p:cNvPr>
              <p:cNvSpPr txBox="1"/>
              <p:nvPr/>
            </p:nvSpPr>
            <p:spPr>
              <a:xfrm>
                <a:off x="8433777" y="2641812"/>
                <a:ext cx="2189792" cy="1569660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16800" spc="-30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r>
                  <a:rPr lang="it-IT" sz="9600" b="1" spc="0" noProof="0">
                    <a:latin typeface="Poppins ExtraLight"/>
                    <a:cs typeface="Poppins ExtraLight"/>
                  </a:rPr>
                  <a:t>3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83B7D0-9363-2A90-CFDB-540E204165F4}"/>
                </a:ext>
              </a:extLst>
            </p:cNvPr>
            <p:cNvSpPr txBox="1"/>
            <p:nvPr/>
          </p:nvSpPr>
          <p:spPr>
            <a:xfrm>
              <a:off x="8595683" y="3933872"/>
              <a:ext cx="2161902" cy="3173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600" b="1" noProof="0" err="1">
                  <a:solidFill>
                    <a:srgbClr val="FF5A5F"/>
                  </a:solidFill>
                  <a:latin typeface="+mn-lt"/>
                </a:rPr>
                <a:t>Frontend</a:t>
              </a:r>
              <a:endParaRPr lang="it-IT" sz="1600" b="1" noProof="0">
                <a:solidFill>
                  <a:srgbClr val="FF5A5F"/>
                </a:solidFill>
                <a:latin typeface="+mn-lt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3A5F899-5471-BF36-7F69-5F957A4AD1C8}"/>
                </a:ext>
              </a:extLst>
            </p:cNvPr>
            <p:cNvSpPr txBox="1"/>
            <p:nvPr/>
          </p:nvSpPr>
          <p:spPr>
            <a:xfrm>
              <a:off x="8215129" y="4423784"/>
              <a:ext cx="2743200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600">
                  <a:ea typeface="+mn-lt"/>
                  <a:cs typeface="+mn-lt"/>
                </a:rPr>
                <a:t>Sviluppo di un'interfaccia intuitiva in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Flutter</a:t>
              </a:r>
              <a:r>
                <a:rPr lang="it-IT" sz="1600">
                  <a:solidFill>
                    <a:srgbClr val="FF5A5F"/>
                  </a:solidFill>
                  <a:ea typeface="+mn-lt"/>
                  <a:cs typeface="+mn-lt"/>
                </a:rPr>
                <a:t> </a:t>
              </a:r>
              <a:r>
                <a:rPr lang="it-IT" sz="1600">
                  <a:ea typeface="+mn-lt"/>
                  <a:cs typeface="+mn-lt"/>
                </a:rPr>
                <a:t>che integra una </a:t>
              </a:r>
              <a:r>
                <a:rPr lang="it-IT" sz="1600" b="1">
                  <a:solidFill>
                    <a:srgbClr val="00A699"/>
                  </a:solidFill>
                  <a:ea typeface="+mn-lt"/>
                  <a:cs typeface="+mn-lt"/>
                </a:rPr>
                <a:t>visualizzazione geospaziale interattiva</a:t>
              </a:r>
              <a:r>
                <a:rPr lang="it-IT" sz="1600">
                  <a:ea typeface="+mn-lt"/>
                  <a:cs typeface="+mn-lt"/>
                </a:rPr>
                <a:t>. 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FADCC3E9-7EAD-F772-E87E-57649B902777}"/>
              </a:ext>
            </a:extLst>
          </p:cNvPr>
          <p:cNvGrpSpPr/>
          <p:nvPr/>
        </p:nvGrpSpPr>
        <p:grpSpPr>
          <a:xfrm>
            <a:off x="4576420" y="2183132"/>
            <a:ext cx="3037458" cy="4056534"/>
            <a:chOff x="4576420" y="2183132"/>
            <a:chExt cx="3037458" cy="40565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0355CE-CFBB-AC58-802A-0B3F9E085362}"/>
                </a:ext>
              </a:extLst>
            </p:cNvPr>
            <p:cNvGrpSpPr/>
            <p:nvPr/>
          </p:nvGrpSpPr>
          <p:grpSpPr>
            <a:xfrm>
              <a:off x="4691812" y="2183132"/>
              <a:ext cx="2836266" cy="1578223"/>
              <a:chOff x="4691812" y="2553035"/>
              <a:chExt cx="2836266" cy="157822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E1756-C405-1F4D-942A-7A3F97A0842D}"/>
                  </a:ext>
                </a:extLst>
              </p:cNvPr>
              <p:cNvSpPr/>
              <p:nvPr/>
            </p:nvSpPr>
            <p:spPr>
              <a:xfrm>
                <a:off x="4691812" y="2667643"/>
                <a:ext cx="2836266" cy="1463615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 b="1" noProof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DB24AA-26A6-EC4B-31A0-E6DAE22CDACB}"/>
                  </a:ext>
                </a:extLst>
              </p:cNvPr>
              <p:cNvSpPr txBox="1"/>
              <p:nvPr/>
            </p:nvSpPr>
            <p:spPr>
              <a:xfrm>
                <a:off x="5000253" y="2553035"/>
                <a:ext cx="2189792" cy="1577355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800" spc="-30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r>
                  <a:rPr lang="it-IT" sz="9650" b="1" spc="0" noProof="0">
                    <a:latin typeface="Poppins ExtraLight" panose="00000300000000000000" pitchFamily="2" charset="0"/>
                    <a:cs typeface="Poppins ExtraLight" panose="00000300000000000000" pitchFamily="2" charset="0"/>
                  </a:rPr>
                  <a:t>2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267E50-894D-FC83-13CE-3C582F08B673}"/>
                </a:ext>
              </a:extLst>
            </p:cNvPr>
            <p:cNvSpPr txBox="1"/>
            <p:nvPr/>
          </p:nvSpPr>
          <p:spPr>
            <a:xfrm>
              <a:off x="5028994" y="3933872"/>
              <a:ext cx="2161902" cy="3173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it-IT" sz="1600" b="1">
                  <a:solidFill>
                    <a:srgbClr val="FF5A5F"/>
                  </a:solidFill>
                  <a:latin typeface="Nunito"/>
                </a:rPr>
                <a:t>REST </a:t>
              </a:r>
              <a:r>
                <a:rPr lang="it-IT" sz="1600" b="1" noProof="0">
                  <a:solidFill>
                    <a:srgbClr val="FF5A5F"/>
                  </a:solidFill>
                  <a:latin typeface="Nunito"/>
                </a:rPr>
                <a:t>API</a:t>
              </a:r>
              <a:endParaRPr lang="it-IT" b="1">
                <a:solidFill>
                  <a:srgbClr val="FF5A5F"/>
                </a:solidFill>
                <a:latin typeface="Nunito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398BFCC2-B20A-CE5F-93EB-F3323E28F48A}"/>
                </a:ext>
              </a:extLst>
            </p:cNvPr>
            <p:cNvSpPr txBox="1"/>
            <p:nvPr/>
          </p:nvSpPr>
          <p:spPr>
            <a:xfrm>
              <a:off x="4576420" y="4423784"/>
              <a:ext cx="3037458" cy="1815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600">
                  <a:ea typeface="+mn-lt"/>
                  <a:cs typeface="+mn-lt"/>
                </a:rPr>
                <a:t>Tramite </a:t>
              </a:r>
              <a:r>
                <a:rPr lang="it-IT" sz="1600" b="1" err="1">
                  <a:solidFill>
                    <a:srgbClr val="00A699"/>
                  </a:solidFill>
                  <a:ea typeface="+mn-lt"/>
                  <a:cs typeface="+mn-lt"/>
                </a:rPr>
                <a:t>FastAPI</a:t>
              </a:r>
              <a:r>
                <a:rPr lang="it-IT" sz="1600">
                  <a:ea typeface="+mn-lt"/>
                  <a:cs typeface="+mn-lt"/>
                </a:rPr>
                <a:t>, che funge da interfaccia tra i modelli di analisi e l'utente finale</a:t>
              </a:r>
              <a:r>
                <a:rPr lang="it-IT" sz="1600" b="1">
                  <a:ea typeface="+mn-lt"/>
                  <a:cs typeface="+mn-lt"/>
                </a:rPr>
                <a:t>,</a:t>
              </a:r>
              <a:r>
                <a:rPr lang="it-IT" sz="1600">
                  <a:ea typeface="+mn-lt"/>
                  <a:cs typeface="+mn-lt"/>
                </a:rPr>
                <a:t> garantendo un accesso strutturato ai </a:t>
              </a:r>
              <a:br>
                <a:rPr lang="it-IT" sz="1600">
                  <a:ea typeface="+mn-lt"/>
                  <a:cs typeface="+mn-lt"/>
                </a:rPr>
              </a:br>
              <a:r>
                <a:rPr lang="it-IT" sz="1600">
                  <a:ea typeface="+mn-lt"/>
                  <a:cs typeface="+mn-lt"/>
                </a:rPr>
                <a:t>dati memorizzati </a:t>
              </a:r>
              <a:br>
                <a:rPr lang="it-IT" sz="1600">
                  <a:ea typeface="+mn-lt"/>
                  <a:cs typeface="+mn-lt"/>
                </a:rPr>
              </a:br>
              <a:r>
                <a:rPr lang="it-IT" sz="1600">
                  <a:ea typeface="+mn-lt"/>
                  <a:cs typeface="+mn-lt"/>
                </a:rPr>
                <a:t>in </a:t>
              </a:r>
              <a:r>
                <a:rPr lang="it-IT" sz="1600" b="1" err="1">
                  <a:solidFill>
                    <a:srgbClr val="00A699"/>
                  </a:solidFill>
                  <a:ea typeface="+mn-lt"/>
                  <a:cs typeface="+mn-lt"/>
                </a:rPr>
                <a:t>MongoDB</a:t>
              </a:r>
              <a:r>
                <a:rPr lang="it-IT" sz="1600">
                  <a:ea typeface="+mn-lt"/>
                  <a:cs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8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712614" y="1157617"/>
            <a:ext cx="6927393" cy="886066"/>
            <a:chOff x="3006253" y="1408647"/>
            <a:chExt cx="5419781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3006253" y="1408647"/>
              <a:ext cx="5390256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3292004" y="1528514"/>
              <a:ext cx="513403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it-IT" sz="3600" b="1" spc="0" noProof="0">
                  <a:solidFill>
                    <a:srgbClr val="FF5A5F"/>
                  </a:solidFill>
                  <a:latin typeface="Nunito"/>
                  <a:cs typeface="Poppins SemiBold"/>
                </a:rPr>
                <a:t>Dataset</a:t>
              </a:r>
              <a:r>
                <a:rPr lang="it-IT" sz="3600" b="1" spc="0">
                  <a:solidFill>
                    <a:srgbClr val="FF5A5F"/>
                  </a:solidFill>
                  <a:latin typeface="Nunito"/>
                  <a:cs typeface="Poppins SemiBold"/>
                </a:rPr>
                <a:t> di Benchmark</a:t>
              </a:r>
              <a:endParaRPr lang="it-IT" b="1">
                <a:latin typeface="Nunito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673366" y="1545751"/>
              <a:ext cx="472064" cy="562704"/>
              <a:chOff x="7288839" y="1759215"/>
              <a:chExt cx="285292" cy="34007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88839" y="1759215"/>
                <a:ext cx="285292" cy="340070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noProof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254" y="1864670"/>
                <a:ext cx="130466" cy="134109"/>
              </a:xfrm>
              <a:prstGeom prst="rect">
                <a:avLst/>
              </a:prstGeom>
            </p:spPr>
          </p:pic>
        </p:grp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55372534-C771-9E59-96A3-4C88A50691F5}"/>
              </a:ext>
            </a:extLst>
          </p:cNvPr>
          <p:cNvGrpSpPr/>
          <p:nvPr/>
        </p:nvGrpSpPr>
        <p:grpSpPr>
          <a:xfrm>
            <a:off x="2733628" y="2676525"/>
            <a:ext cx="3196941" cy="3114693"/>
            <a:chOff x="2733628" y="2676525"/>
            <a:chExt cx="3196941" cy="311469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3458FEA-CD0A-B097-FD80-76E33103C983}"/>
                </a:ext>
              </a:extLst>
            </p:cNvPr>
            <p:cNvSpPr/>
            <p:nvPr/>
          </p:nvSpPr>
          <p:spPr>
            <a:xfrm>
              <a:off x="2733628" y="2676525"/>
              <a:ext cx="3196941" cy="3114693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909890-A251-EB38-56BD-34BA229AE078}"/>
                </a:ext>
              </a:extLst>
            </p:cNvPr>
            <p:cNvSpPr txBox="1"/>
            <p:nvPr/>
          </p:nvSpPr>
          <p:spPr>
            <a:xfrm>
              <a:off x="3015567" y="3031881"/>
              <a:ext cx="2648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 spc="0">
                  <a:solidFill>
                    <a:srgbClr val="FF5A5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it-IT" sz="2400" noProof="0" err="1">
                  <a:latin typeface="+mj-lt"/>
                </a:rPr>
                <a:t>Yelp</a:t>
              </a:r>
              <a:r>
                <a:rPr lang="it-IT" sz="2400" noProof="0">
                  <a:latin typeface="+mj-lt"/>
                </a:rPr>
                <a:t> NYC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95C9F3-E15A-A8A4-A08E-ADA78CE7271A}"/>
                </a:ext>
              </a:extLst>
            </p:cNvPr>
            <p:cNvSpPr txBox="1"/>
            <p:nvPr/>
          </p:nvSpPr>
          <p:spPr>
            <a:xfrm>
              <a:off x="3012392" y="3531691"/>
              <a:ext cx="2648936" cy="205440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400">
                  <a:latin typeface="Nunito"/>
                </a:rPr>
                <a:t>Un dataset che rispecchia le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dinamiche reali</a:t>
              </a:r>
              <a:r>
                <a:rPr lang="it-IT" sz="14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400">
                  <a:latin typeface="Nunito"/>
                </a:rPr>
                <a:t>delle piattaforme web</a:t>
              </a:r>
              <a:r>
                <a:rPr lang="it-IT" sz="1400" noProof="0">
                  <a:latin typeface="Nunito"/>
                </a:rPr>
                <a:t>, </a:t>
              </a:r>
              <a:r>
                <a:rPr lang="it-IT" sz="1400">
                  <a:latin typeface="Nunito"/>
                </a:rPr>
                <a:t>dove le recensioni false rappresentano una minoranza</a:t>
              </a:r>
              <a:r>
                <a:rPr lang="it-IT" sz="1400" noProof="0">
                  <a:latin typeface="Nunito"/>
                </a:rPr>
                <a:t>. </a:t>
              </a:r>
            </a:p>
            <a:p>
              <a:pPr algn="just"/>
              <a:r>
                <a:rPr lang="it-IT" sz="1400">
                  <a:latin typeface="Nunito"/>
                </a:rPr>
                <a:t>È servito come banco di prova per testare la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robustezza dei modelli</a:t>
              </a:r>
              <a:r>
                <a:rPr lang="it-IT" sz="14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400">
                  <a:latin typeface="Nunito"/>
                </a:rPr>
                <a:t>e l'efficacia delle tecniche di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campionamento</a:t>
              </a:r>
              <a:r>
                <a:rPr lang="it-IT" sz="1400" b="1">
                  <a:latin typeface="Nunito"/>
                </a:rPr>
                <a:t>.</a:t>
              </a:r>
              <a:endParaRPr lang="it-IT" sz="1400">
                <a:latin typeface="Nunito"/>
              </a:endParaRPr>
            </a:p>
          </p:txBody>
        </p:sp>
        <p:sp>
          <p:nvSpPr>
            <p:cNvPr id="25" name="Graphic 3" descr="Heart with solid fill">
              <a:extLst>
                <a:ext uri="{FF2B5EF4-FFF2-40B4-BE49-F238E27FC236}">
                  <a16:creationId xmlns:a16="http://schemas.microsoft.com/office/drawing/2014/main" id="{AF2328D3-741F-652A-C4BC-547A5B7CE54B}"/>
                </a:ext>
              </a:extLst>
            </p:cNvPr>
            <p:cNvSpPr/>
            <p:nvPr/>
          </p:nvSpPr>
          <p:spPr>
            <a:xfrm>
              <a:off x="5397117" y="2910264"/>
              <a:ext cx="238298" cy="214262"/>
            </a:xfrm>
            <a:custGeom>
              <a:avLst/>
              <a:gdLst>
                <a:gd name="connsiteX0" fmla="*/ 323850 w 647700"/>
                <a:gd name="connsiteY0" fmla="*/ 115545 h 554319"/>
                <a:gd name="connsiteX1" fmla="*/ 0 w 647700"/>
                <a:gd name="connsiteY1" fmla="*/ 149959 h 554319"/>
                <a:gd name="connsiteX2" fmla="*/ 323850 w 647700"/>
                <a:gd name="connsiteY2" fmla="*/ 554319 h 554319"/>
                <a:gd name="connsiteX3" fmla="*/ 647700 w 647700"/>
                <a:gd name="connsiteY3" fmla="*/ 149959 h 554319"/>
                <a:gd name="connsiteX4" fmla="*/ 323850 w 647700"/>
                <a:gd name="connsiteY4" fmla="*/ 115545 h 5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54319">
                  <a:moveTo>
                    <a:pt x="323850" y="115545"/>
                  </a:moveTo>
                  <a:cubicBezTo>
                    <a:pt x="203835" y="-99541"/>
                    <a:pt x="0" y="29511"/>
                    <a:pt x="0" y="149959"/>
                  </a:cubicBezTo>
                  <a:cubicBezTo>
                    <a:pt x="0" y="330630"/>
                    <a:pt x="323850" y="554319"/>
                    <a:pt x="323850" y="554319"/>
                  </a:cubicBezTo>
                  <a:cubicBezTo>
                    <a:pt x="323850" y="554319"/>
                    <a:pt x="647700" y="330630"/>
                    <a:pt x="647700" y="149959"/>
                  </a:cubicBezTo>
                  <a:cubicBezTo>
                    <a:pt x="647700" y="29511"/>
                    <a:pt x="443865" y="-99541"/>
                    <a:pt x="323850" y="115545"/>
                  </a:cubicBezTo>
                  <a:close/>
                </a:path>
              </a:pathLst>
            </a:custGeom>
            <a:noFill/>
            <a:ln w="15875" cap="flat">
              <a:solidFill>
                <a:srgbClr val="FF5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B85D3379-4B91-ACB1-3E4F-9E990CBE0CA0}"/>
              </a:ext>
            </a:extLst>
          </p:cNvPr>
          <p:cNvGrpSpPr/>
          <p:nvPr/>
        </p:nvGrpSpPr>
        <p:grpSpPr>
          <a:xfrm>
            <a:off x="6298058" y="2676525"/>
            <a:ext cx="3196941" cy="3114693"/>
            <a:chOff x="6298058" y="2676525"/>
            <a:chExt cx="3196941" cy="311469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DFBB84-2C57-2C96-2B58-687FB87B6023}"/>
                </a:ext>
              </a:extLst>
            </p:cNvPr>
            <p:cNvSpPr/>
            <p:nvPr/>
          </p:nvSpPr>
          <p:spPr>
            <a:xfrm>
              <a:off x="6298058" y="2676525"/>
              <a:ext cx="3196941" cy="3114693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3C3839-24A2-F1F2-9241-2BA8F8566787}"/>
                </a:ext>
              </a:extLst>
            </p:cNvPr>
            <p:cNvSpPr txBox="1"/>
            <p:nvPr/>
          </p:nvSpPr>
          <p:spPr>
            <a:xfrm>
              <a:off x="6570481" y="3031881"/>
              <a:ext cx="2652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 spc="0">
                  <a:solidFill>
                    <a:srgbClr val="FF5A5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it-IT" sz="2400" noProof="0" err="1">
                  <a:latin typeface="+mj-lt"/>
                </a:rPr>
                <a:t>Deceptive</a:t>
              </a:r>
              <a:r>
                <a:rPr lang="it-IT" sz="2400" noProof="0">
                  <a:latin typeface="+mj-lt"/>
                </a:rPr>
                <a:t> </a:t>
              </a:r>
            </a:p>
          </p:txBody>
        </p:sp>
        <p:sp>
          <p:nvSpPr>
            <p:cNvPr id="26" name="Graphic 3" descr="Heart with solid fill">
              <a:extLst>
                <a:ext uri="{FF2B5EF4-FFF2-40B4-BE49-F238E27FC236}">
                  <a16:creationId xmlns:a16="http://schemas.microsoft.com/office/drawing/2014/main" id="{ECC2EF83-1202-D066-73B4-696DFD3AE72C}"/>
                </a:ext>
              </a:extLst>
            </p:cNvPr>
            <p:cNvSpPr/>
            <p:nvPr/>
          </p:nvSpPr>
          <p:spPr>
            <a:xfrm>
              <a:off x="8961547" y="2910264"/>
              <a:ext cx="238298" cy="214262"/>
            </a:xfrm>
            <a:custGeom>
              <a:avLst/>
              <a:gdLst>
                <a:gd name="connsiteX0" fmla="*/ 323850 w 647700"/>
                <a:gd name="connsiteY0" fmla="*/ 115545 h 554319"/>
                <a:gd name="connsiteX1" fmla="*/ 0 w 647700"/>
                <a:gd name="connsiteY1" fmla="*/ 149959 h 554319"/>
                <a:gd name="connsiteX2" fmla="*/ 323850 w 647700"/>
                <a:gd name="connsiteY2" fmla="*/ 554319 h 554319"/>
                <a:gd name="connsiteX3" fmla="*/ 647700 w 647700"/>
                <a:gd name="connsiteY3" fmla="*/ 149959 h 554319"/>
                <a:gd name="connsiteX4" fmla="*/ 323850 w 647700"/>
                <a:gd name="connsiteY4" fmla="*/ 115545 h 5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54319">
                  <a:moveTo>
                    <a:pt x="323850" y="115545"/>
                  </a:moveTo>
                  <a:cubicBezTo>
                    <a:pt x="203835" y="-99541"/>
                    <a:pt x="0" y="29511"/>
                    <a:pt x="0" y="149959"/>
                  </a:cubicBezTo>
                  <a:cubicBezTo>
                    <a:pt x="0" y="330630"/>
                    <a:pt x="323850" y="554319"/>
                    <a:pt x="323850" y="554319"/>
                  </a:cubicBezTo>
                  <a:cubicBezTo>
                    <a:pt x="323850" y="554319"/>
                    <a:pt x="647700" y="330630"/>
                    <a:pt x="647700" y="149959"/>
                  </a:cubicBezTo>
                  <a:cubicBezTo>
                    <a:pt x="647700" y="29511"/>
                    <a:pt x="443865" y="-99541"/>
                    <a:pt x="323850" y="115545"/>
                  </a:cubicBezTo>
                  <a:close/>
                </a:path>
              </a:pathLst>
            </a:custGeom>
            <a:noFill/>
            <a:ln w="15875" cap="flat">
              <a:solidFill>
                <a:srgbClr val="FF5A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 noProof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308634-86BF-541E-3835-4E4C788BADAD}"/>
                </a:ext>
              </a:extLst>
            </p:cNvPr>
            <p:cNvSpPr txBox="1"/>
            <p:nvPr/>
          </p:nvSpPr>
          <p:spPr>
            <a:xfrm>
              <a:off x="6468487" y="3524293"/>
              <a:ext cx="2878275" cy="205440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it-IT" sz="1400">
                  <a:latin typeface="Nunito"/>
                </a:rPr>
                <a:t>Definito come il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"</a:t>
              </a:r>
              <a:r>
                <a:rPr lang="it-IT" sz="1400" b="1" err="1">
                  <a:solidFill>
                    <a:srgbClr val="00A699"/>
                  </a:solidFill>
                  <a:latin typeface="Nunito"/>
                </a:rPr>
                <a:t>gold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 standard"</a:t>
              </a:r>
              <a:r>
                <a:rPr lang="it-IT" sz="1400">
                  <a:solidFill>
                    <a:srgbClr val="00A699"/>
                  </a:solidFill>
                  <a:latin typeface="Nunito"/>
                </a:rPr>
                <a:t> </a:t>
              </a:r>
              <a:r>
                <a:rPr lang="it-IT" sz="1400">
                  <a:latin typeface="Nunito"/>
                </a:rPr>
                <a:t>della letteratura</a:t>
              </a:r>
              <a:r>
                <a:rPr lang="it-IT" sz="1400" noProof="0">
                  <a:latin typeface="Nunito"/>
                </a:rPr>
                <a:t>, </a:t>
              </a:r>
              <a:r>
                <a:rPr lang="it-IT" sz="1400">
                  <a:latin typeface="Nunito"/>
                </a:rPr>
                <a:t>contiene 1.600 recensioni di hotel perfettamente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bilanciate</a:t>
              </a:r>
              <a:r>
                <a:rPr lang="it-IT" sz="1400">
                  <a:latin typeface="Nunito"/>
                </a:rPr>
                <a:t> (800 autentiche e 800 fraudolente).</a:t>
              </a:r>
            </a:p>
            <a:p>
              <a:pPr algn="just"/>
              <a:r>
                <a:rPr lang="it-IT" sz="1400">
                  <a:latin typeface="Nunito"/>
                </a:rPr>
                <a:t>È stato utilizzato per isolare i </a:t>
              </a:r>
              <a:r>
                <a:rPr lang="it-IT" sz="1400" b="1">
                  <a:solidFill>
                    <a:srgbClr val="00A699"/>
                  </a:solidFill>
                  <a:latin typeface="Nunito"/>
                </a:rPr>
                <a:t>marker linguistici puri</a:t>
              </a:r>
              <a:r>
                <a:rPr lang="it-IT" sz="1400" noProof="0">
                  <a:latin typeface="Nunito"/>
                </a:rPr>
                <a:t>, </a:t>
              </a:r>
              <a:r>
                <a:rPr lang="it-IT" sz="1400">
                  <a:latin typeface="Nunito"/>
                </a:rPr>
                <a:t>eliminando ogni distorsione statistica durante l'analisi iniziale</a:t>
              </a:r>
              <a:r>
                <a:rPr lang="it-IT" sz="1400" noProof="0">
                  <a:latin typeface="Nunito"/>
                </a:rPr>
                <a:t>.</a:t>
              </a:r>
              <a:endParaRPr lang="it-IT" sz="1400">
                <a:latin typeface="Nunito"/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66F134-3F07-8D95-9968-400EC850E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E66DE-B259-47F7-A11E-81C4B0936B4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67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">
      <a:majorFont>
        <a:latin typeface="Nunito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2683</Words>
  <Application>Microsoft Office PowerPoint</Application>
  <PresentationFormat>Widescreen</PresentationFormat>
  <Paragraphs>318</Paragraphs>
  <Slides>37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4" baseType="lpstr">
      <vt:lpstr>Poppins SemiBold</vt:lpstr>
      <vt:lpstr>Nunito</vt:lpstr>
      <vt:lpstr>Montserrat</vt:lpstr>
      <vt:lpstr>Poppins ExtraLight</vt:lpstr>
      <vt:lpstr>Arial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MARIO COSENZA</cp:lastModifiedBy>
  <cp:revision>2</cp:revision>
  <dcterms:created xsi:type="dcterms:W3CDTF">2024-01-08T08:41:52Z</dcterms:created>
  <dcterms:modified xsi:type="dcterms:W3CDTF">2026-01-13T14:31:15Z</dcterms:modified>
</cp:coreProperties>
</file>